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79" r:id="rId10"/>
    <p:sldId id="266" r:id="rId11"/>
    <p:sldId id="265" r:id="rId12"/>
    <p:sldId id="267" r:id="rId13"/>
    <p:sldId id="268" r:id="rId14"/>
    <p:sldId id="269" r:id="rId15"/>
    <p:sldId id="270" r:id="rId16"/>
    <p:sldId id="271" r:id="rId17"/>
    <p:sldId id="272" r:id="rId18"/>
    <p:sldId id="273" r:id="rId19"/>
    <p:sldId id="274" r:id="rId20"/>
    <p:sldId id="301" r:id="rId21"/>
    <p:sldId id="303" r:id="rId22"/>
    <p:sldId id="300" r:id="rId23"/>
    <p:sldId id="302" r:id="rId24"/>
    <p:sldId id="275" r:id="rId25"/>
    <p:sldId id="276" r:id="rId26"/>
    <p:sldId id="277" r:id="rId27"/>
    <p:sldId id="294" r:id="rId28"/>
    <p:sldId id="299" r:id="rId29"/>
    <p:sldId id="298" r:id="rId30"/>
    <p:sldId id="297" r:id="rId31"/>
    <p:sldId id="296" r:id="rId32"/>
    <p:sldId id="295" r:id="rId33"/>
    <p:sldId id="278" r:id="rId34"/>
    <p:sldId id="293" r:id="rId35"/>
    <p:sldId id="284" r:id="rId36"/>
    <p:sldId id="285" r:id="rId37"/>
    <p:sldId id="287" r:id="rId38"/>
    <p:sldId id="286" r:id="rId39"/>
    <p:sldId id="289" r:id="rId40"/>
    <p:sldId id="290" r:id="rId41"/>
    <p:sldId id="291" r:id="rId42"/>
    <p:sldId id="292" r:id="rId43"/>
    <p:sldId id="280" r:id="rId44"/>
    <p:sldId id="282" r:id="rId45"/>
    <p:sldId id="281" r:id="rId46"/>
    <p:sldId id="283"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6" d="100"/>
          <a:sy n="76" d="100"/>
        </p:scale>
        <p:origin x="5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20F00B-3CBB-4307-A2AB-1C1460AFE4EC}"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13158118-A3E9-4B31-8B33-A8FE5AE89372}">
      <dgm:prSet phldrT="[Text]"/>
      <dgm:spPr>
        <a:xfrm>
          <a:off x="2371376" y="1228376"/>
          <a:ext cx="743647" cy="74364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CLEAN ENERGY</a:t>
          </a:r>
        </a:p>
      </dgm:t>
    </dgm:pt>
    <dgm:pt modelId="{0221CEB4-C4BB-4DBE-A341-61AD3FC5B4D1}" type="parTrans" cxnId="{43635ACE-10A6-4B25-8CF6-AC9A44C2FEA7}">
      <dgm:prSet/>
      <dgm:spPr/>
      <dgm:t>
        <a:bodyPr/>
        <a:lstStyle/>
        <a:p>
          <a:endParaRPr lang="en-US"/>
        </a:p>
      </dgm:t>
    </dgm:pt>
    <dgm:pt modelId="{9BD0889D-6F07-495B-A1A0-38C679F92D7E}" type="sibTrans" cxnId="{43635ACE-10A6-4B25-8CF6-AC9A44C2FEA7}">
      <dgm:prSet/>
      <dgm:spPr/>
      <dgm:t>
        <a:bodyPr/>
        <a:lstStyle/>
        <a:p>
          <a:endParaRPr lang="en-US"/>
        </a:p>
      </dgm:t>
    </dgm:pt>
    <dgm:pt modelId="{46FA2F65-D1C7-4192-8154-C287A223BE26}">
      <dgm:prSet phldrT="[Text]"/>
      <dgm:spPr>
        <a:xfrm>
          <a:off x="2281325" y="4479"/>
          <a:ext cx="923749" cy="923749"/>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QUALITY</a:t>
          </a:r>
          <a:r>
            <a:rPr lang="en-US" baseline="0">
              <a:solidFill>
                <a:sysClr val="window" lastClr="FFFFFF"/>
              </a:solidFill>
              <a:latin typeface="Calibri" panose="020F0502020204030204"/>
              <a:ea typeface="+mn-ea"/>
              <a:cs typeface="+mn-cs"/>
            </a:rPr>
            <a:t> EDUCATION</a:t>
          </a:r>
          <a:endParaRPr lang="en-US">
            <a:solidFill>
              <a:sysClr val="window" lastClr="FFFFFF"/>
            </a:solidFill>
            <a:latin typeface="Calibri" panose="020F0502020204030204"/>
            <a:ea typeface="+mn-ea"/>
            <a:cs typeface="+mn-cs"/>
          </a:endParaRPr>
        </a:p>
      </dgm:t>
    </dgm:pt>
    <dgm:pt modelId="{502272D5-72E6-40CD-A6A3-F3E4A1ACFC24}" type="parTrans" cxnId="{E23AE00E-5015-41FA-BF43-440BE7F8C0E8}">
      <dgm:prSet/>
      <dgm:spPr>
        <a:xfrm rot="16200000">
          <a:off x="2663661" y="984435"/>
          <a:ext cx="159077" cy="196738"/>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24F964CB-266C-40BE-8C8A-6353D65B0572}" type="sibTrans" cxnId="{E23AE00E-5015-41FA-BF43-440BE7F8C0E8}">
      <dgm:prSet/>
      <dgm:spPr/>
      <dgm:t>
        <a:bodyPr/>
        <a:lstStyle/>
        <a:p>
          <a:endParaRPr lang="en-US"/>
        </a:p>
      </dgm:t>
    </dgm:pt>
    <dgm:pt modelId="{35FB7421-A4A8-482B-ABEF-7611088C44EF}">
      <dgm:prSet phldrT="[Text]"/>
      <dgm:spPr>
        <a:xfrm>
          <a:off x="3415170" y="1138325"/>
          <a:ext cx="923749" cy="923749"/>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GENDER EQUALITY</a:t>
          </a:r>
        </a:p>
      </dgm:t>
    </dgm:pt>
    <dgm:pt modelId="{FC553B0C-5A27-4F1E-9FE6-59DD8B9D28AD}" type="parTrans" cxnId="{44AE00CF-E896-42F2-A8C4-4900C0F1C95F}">
      <dgm:prSet/>
      <dgm:spPr>
        <a:xfrm>
          <a:off x="3181056" y="1501830"/>
          <a:ext cx="159077" cy="196738"/>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AB61AA15-2E74-4CF2-B8A7-1BB5F5BB15AB}" type="sibTrans" cxnId="{44AE00CF-E896-42F2-A8C4-4900C0F1C95F}">
      <dgm:prSet/>
      <dgm:spPr/>
      <dgm:t>
        <a:bodyPr/>
        <a:lstStyle/>
        <a:p>
          <a:endParaRPr lang="en-US"/>
        </a:p>
      </dgm:t>
    </dgm:pt>
    <dgm:pt modelId="{29F08B2D-0F75-428B-A419-894E67DF0C0E}">
      <dgm:prSet phldrT="[Text]"/>
      <dgm:spPr>
        <a:xfrm>
          <a:off x="2189664" y="2276650"/>
          <a:ext cx="923749" cy="923749"/>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DECENT WORK &amp; ECONOMIC GROWTH</a:t>
          </a:r>
        </a:p>
      </dgm:t>
    </dgm:pt>
    <dgm:pt modelId="{134D5F7A-57A8-4122-A4FB-F3CFE39E7A9E}" type="parTrans" cxnId="{50C5CE9D-4CFE-42F8-86A2-0A54297DCB36}">
      <dgm:prSet/>
      <dgm:spPr>
        <a:xfrm rot="5676221">
          <a:off x="2619652" y="2021503"/>
          <a:ext cx="163404" cy="196738"/>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7C7795C0-8C49-4947-96CF-13728EDE86DF}" type="sibTrans" cxnId="{50C5CE9D-4CFE-42F8-86A2-0A54297DCB36}">
      <dgm:prSet/>
      <dgm:spPr/>
      <dgm:t>
        <a:bodyPr/>
        <a:lstStyle/>
        <a:p>
          <a:endParaRPr lang="en-US"/>
        </a:p>
      </dgm:t>
    </dgm:pt>
    <dgm:pt modelId="{095C5B6E-B917-4EA8-8A81-2993D6CEA866}">
      <dgm:prSet phldrT="[Text]"/>
      <dgm:spPr>
        <a:xfrm>
          <a:off x="1147479" y="1138325"/>
          <a:ext cx="923749" cy="923749"/>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panose="020F0502020204030204"/>
              <a:ea typeface="+mn-ea"/>
              <a:cs typeface="+mn-cs"/>
            </a:rPr>
            <a:t>INDUSTRY, INNOVATION, INFRASTRUCTURE</a:t>
          </a:r>
        </a:p>
      </dgm:t>
    </dgm:pt>
    <dgm:pt modelId="{DFBEAE63-F8FD-480A-B17B-D0976E283C06}" type="parTrans" cxnId="{6700DC39-EFB4-47AB-AAE5-1BC1D6E500C0}">
      <dgm:prSet/>
      <dgm:spPr>
        <a:xfrm rot="10800000">
          <a:off x="2146266" y="1501830"/>
          <a:ext cx="159077" cy="196738"/>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14719718-FAE8-42E3-A8D3-80B205B77D0E}" type="sibTrans" cxnId="{6700DC39-EFB4-47AB-AAE5-1BC1D6E500C0}">
      <dgm:prSet/>
      <dgm:spPr/>
      <dgm:t>
        <a:bodyPr/>
        <a:lstStyle/>
        <a:p>
          <a:endParaRPr lang="en-US"/>
        </a:p>
      </dgm:t>
    </dgm:pt>
    <dgm:pt modelId="{4B00A8E8-F198-42CF-A45D-83836692DFC7}" type="pres">
      <dgm:prSet presAssocID="{5020F00B-3CBB-4307-A2AB-1C1460AFE4EC}" presName="Name0" presStyleCnt="0">
        <dgm:presLayoutVars>
          <dgm:chMax val="1"/>
          <dgm:dir/>
          <dgm:animLvl val="ctr"/>
          <dgm:resizeHandles val="exact"/>
        </dgm:presLayoutVars>
      </dgm:prSet>
      <dgm:spPr/>
      <dgm:t>
        <a:bodyPr/>
        <a:lstStyle/>
        <a:p>
          <a:endParaRPr lang="en-US"/>
        </a:p>
      </dgm:t>
    </dgm:pt>
    <dgm:pt modelId="{65E2E474-D78F-4575-8613-427B658FD5FC}" type="pres">
      <dgm:prSet presAssocID="{13158118-A3E9-4B31-8B33-A8FE5AE89372}" presName="centerShape" presStyleLbl="node0" presStyleIdx="0" presStyleCnt="1"/>
      <dgm:spPr>
        <a:prstGeom prst="ellipse">
          <a:avLst/>
        </a:prstGeom>
      </dgm:spPr>
      <dgm:t>
        <a:bodyPr/>
        <a:lstStyle/>
        <a:p>
          <a:endParaRPr lang="en-US"/>
        </a:p>
      </dgm:t>
    </dgm:pt>
    <dgm:pt modelId="{DECC912F-6E6E-4A4B-B58C-F3E693CCBE76}" type="pres">
      <dgm:prSet presAssocID="{502272D5-72E6-40CD-A6A3-F3E4A1ACFC24}" presName="parTrans" presStyleLbl="sibTrans2D1" presStyleIdx="0" presStyleCnt="4"/>
      <dgm:spPr>
        <a:prstGeom prst="rightArrow">
          <a:avLst>
            <a:gd name="adj1" fmla="val 60000"/>
            <a:gd name="adj2" fmla="val 50000"/>
          </a:avLst>
        </a:prstGeom>
      </dgm:spPr>
      <dgm:t>
        <a:bodyPr/>
        <a:lstStyle/>
        <a:p>
          <a:endParaRPr lang="en-US"/>
        </a:p>
      </dgm:t>
    </dgm:pt>
    <dgm:pt modelId="{EE94699A-A000-4494-839E-0A7BB5979C7B}" type="pres">
      <dgm:prSet presAssocID="{502272D5-72E6-40CD-A6A3-F3E4A1ACFC24}" presName="connectorText" presStyleLbl="sibTrans2D1" presStyleIdx="0" presStyleCnt="4"/>
      <dgm:spPr/>
      <dgm:t>
        <a:bodyPr/>
        <a:lstStyle/>
        <a:p>
          <a:endParaRPr lang="en-US"/>
        </a:p>
      </dgm:t>
    </dgm:pt>
    <dgm:pt modelId="{38CD1A9B-30A6-4CAE-B922-0DE3C6089E1C}" type="pres">
      <dgm:prSet presAssocID="{46FA2F65-D1C7-4192-8154-C287A223BE26}" presName="node" presStyleLbl="node1" presStyleIdx="0" presStyleCnt="4">
        <dgm:presLayoutVars>
          <dgm:bulletEnabled val="1"/>
        </dgm:presLayoutVars>
      </dgm:prSet>
      <dgm:spPr>
        <a:prstGeom prst="ellipse">
          <a:avLst/>
        </a:prstGeom>
      </dgm:spPr>
      <dgm:t>
        <a:bodyPr/>
        <a:lstStyle/>
        <a:p>
          <a:endParaRPr lang="en-US"/>
        </a:p>
      </dgm:t>
    </dgm:pt>
    <dgm:pt modelId="{EA2FBE29-A390-426C-B978-715A81345C49}" type="pres">
      <dgm:prSet presAssocID="{FC553B0C-5A27-4F1E-9FE6-59DD8B9D28AD}" presName="parTrans" presStyleLbl="sibTrans2D1" presStyleIdx="1" presStyleCnt="4"/>
      <dgm:spPr>
        <a:prstGeom prst="rightArrow">
          <a:avLst>
            <a:gd name="adj1" fmla="val 60000"/>
            <a:gd name="adj2" fmla="val 50000"/>
          </a:avLst>
        </a:prstGeom>
      </dgm:spPr>
      <dgm:t>
        <a:bodyPr/>
        <a:lstStyle/>
        <a:p>
          <a:endParaRPr lang="en-US"/>
        </a:p>
      </dgm:t>
    </dgm:pt>
    <dgm:pt modelId="{6B0157CD-3802-4210-8DE9-2E8BD08D24DB}" type="pres">
      <dgm:prSet presAssocID="{FC553B0C-5A27-4F1E-9FE6-59DD8B9D28AD}" presName="connectorText" presStyleLbl="sibTrans2D1" presStyleIdx="1" presStyleCnt="4"/>
      <dgm:spPr/>
      <dgm:t>
        <a:bodyPr/>
        <a:lstStyle/>
        <a:p>
          <a:endParaRPr lang="en-US"/>
        </a:p>
      </dgm:t>
    </dgm:pt>
    <dgm:pt modelId="{311770BF-D0B9-45AF-97FA-306712D7EF02}" type="pres">
      <dgm:prSet presAssocID="{35FB7421-A4A8-482B-ABEF-7611088C44EF}" presName="node" presStyleLbl="node1" presStyleIdx="1" presStyleCnt="4">
        <dgm:presLayoutVars>
          <dgm:bulletEnabled val="1"/>
        </dgm:presLayoutVars>
      </dgm:prSet>
      <dgm:spPr>
        <a:prstGeom prst="ellipse">
          <a:avLst/>
        </a:prstGeom>
      </dgm:spPr>
      <dgm:t>
        <a:bodyPr/>
        <a:lstStyle/>
        <a:p>
          <a:endParaRPr lang="en-US"/>
        </a:p>
      </dgm:t>
    </dgm:pt>
    <dgm:pt modelId="{B7467FDA-BA8C-4765-A187-41424382C546}" type="pres">
      <dgm:prSet presAssocID="{134D5F7A-57A8-4122-A4FB-F3CFE39E7A9E}" presName="parTrans" presStyleLbl="sibTrans2D1" presStyleIdx="2" presStyleCnt="4"/>
      <dgm:spPr>
        <a:prstGeom prst="rightArrow">
          <a:avLst>
            <a:gd name="adj1" fmla="val 60000"/>
            <a:gd name="adj2" fmla="val 50000"/>
          </a:avLst>
        </a:prstGeom>
      </dgm:spPr>
      <dgm:t>
        <a:bodyPr/>
        <a:lstStyle/>
        <a:p>
          <a:endParaRPr lang="en-US"/>
        </a:p>
      </dgm:t>
    </dgm:pt>
    <dgm:pt modelId="{AB6D4C0E-B915-4CC0-872A-BF3A29B90D42}" type="pres">
      <dgm:prSet presAssocID="{134D5F7A-57A8-4122-A4FB-F3CFE39E7A9E}" presName="connectorText" presStyleLbl="sibTrans2D1" presStyleIdx="2" presStyleCnt="4"/>
      <dgm:spPr/>
      <dgm:t>
        <a:bodyPr/>
        <a:lstStyle/>
        <a:p>
          <a:endParaRPr lang="en-US"/>
        </a:p>
      </dgm:t>
    </dgm:pt>
    <dgm:pt modelId="{43B74A73-E6CB-4497-8ACE-5D2DDC84F5A8}" type="pres">
      <dgm:prSet presAssocID="{29F08B2D-0F75-428B-A419-894E67DF0C0E}" presName="node" presStyleLbl="node1" presStyleIdx="2" presStyleCnt="4" custRadScaleRad="102058" custRadScaleInc="10096">
        <dgm:presLayoutVars>
          <dgm:bulletEnabled val="1"/>
        </dgm:presLayoutVars>
      </dgm:prSet>
      <dgm:spPr>
        <a:prstGeom prst="ellipse">
          <a:avLst/>
        </a:prstGeom>
      </dgm:spPr>
      <dgm:t>
        <a:bodyPr/>
        <a:lstStyle/>
        <a:p>
          <a:endParaRPr lang="en-US"/>
        </a:p>
      </dgm:t>
    </dgm:pt>
    <dgm:pt modelId="{AA988777-FF57-48C7-8154-382B89127789}" type="pres">
      <dgm:prSet presAssocID="{DFBEAE63-F8FD-480A-B17B-D0976E283C06}" presName="parTrans" presStyleLbl="sibTrans2D1" presStyleIdx="3" presStyleCnt="4"/>
      <dgm:spPr>
        <a:prstGeom prst="rightArrow">
          <a:avLst>
            <a:gd name="adj1" fmla="val 60000"/>
            <a:gd name="adj2" fmla="val 50000"/>
          </a:avLst>
        </a:prstGeom>
      </dgm:spPr>
      <dgm:t>
        <a:bodyPr/>
        <a:lstStyle/>
        <a:p>
          <a:endParaRPr lang="en-US"/>
        </a:p>
      </dgm:t>
    </dgm:pt>
    <dgm:pt modelId="{FCBB7F22-EE23-42F0-9F54-9BC2171B83D5}" type="pres">
      <dgm:prSet presAssocID="{DFBEAE63-F8FD-480A-B17B-D0976E283C06}" presName="connectorText" presStyleLbl="sibTrans2D1" presStyleIdx="3" presStyleCnt="4"/>
      <dgm:spPr/>
      <dgm:t>
        <a:bodyPr/>
        <a:lstStyle/>
        <a:p>
          <a:endParaRPr lang="en-US"/>
        </a:p>
      </dgm:t>
    </dgm:pt>
    <dgm:pt modelId="{8A075117-3D5F-45B7-8B7C-D8845DCAF9FA}" type="pres">
      <dgm:prSet presAssocID="{095C5B6E-B917-4EA8-8A81-2993D6CEA866}" presName="node" presStyleLbl="node1" presStyleIdx="3" presStyleCnt="4">
        <dgm:presLayoutVars>
          <dgm:bulletEnabled val="1"/>
        </dgm:presLayoutVars>
      </dgm:prSet>
      <dgm:spPr>
        <a:prstGeom prst="ellipse">
          <a:avLst/>
        </a:prstGeom>
      </dgm:spPr>
      <dgm:t>
        <a:bodyPr/>
        <a:lstStyle/>
        <a:p>
          <a:endParaRPr lang="en-US"/>
        </a:p>
      </dgm:t>
    </dgm:pt>
  </dgm:ptLst>
  <dgm:cxnLst>
    <dgm:cxn modelId="{ADED7B7B-1DAC-4B55-9513-A82E685A3BD7}" type="presOf" srcId="{FC553B0C-5A27-4F1E-9FE6-59DD8B9D28AD}" destId="{EA2FBE29-A390-426C-B978-715A81345C49}" srcOrd="0" destOrd="0" presId="urn:microsoft.com/office/officeart/2005/8/layout/radial5"/>
    <dgm:cxn modelId="{7B7EA14B-2F29-44F5-A177-02B883224E77}" type="presOf" srcId="{DFBEAE63-F8FD-480A-B17B-D0976E283C06}" destId="{AA988777-FF57-48C7-8154-382B89127789}" srcOrd="0" destOrd="0" presId="urn:microsoft.com/office/officeart/2005/8/layout/radial5"/>
    <dgm:cxn modelId="{5B97878E-74EF-449F-84D2-2EE8D0E43D29}" type="presOf" srcId="{35FB7421-A4A8-482B-ABEF-7611088C44EF}" destId="{311770BF-D0B9-45AF-97FA-306712D7EF02}" srcOrd="0" destOrd="0" presId="urn:microsoft.com/office/officeart/2005/8/layout/radial5"/>
    <dgm:cxn modelId="{1D89B666-97B2-4067-B8DF-77377A2F2D35}" type="presOf" srcId="{DFBEAE63-F8FD-480A-B17B-D0976E283C06}" destId="{FCBB7F22-EE23-42F0-9F54-9BC2171B83D5}" srcOrd="1" destOrd="0" presId="urn:microsoft.com/office/officeart/2005/8/layout/radial5"/>
    <dgm:cxn modelId="{135471E1-8D78-45A4-9EF7-EA494FF97DF7}" type="presOf" srcId="{5020F00B-3CBB-4307-A2AB-1C1460AFE4EC}" destId="{4B00A8E8-F198-42CF-A45D-83836692DFC7}" srcOrd="0" destOrd="0" presId="urn:microsoft.com/office/officeart/2005/8/layout/radial5"/>
    <dgm:cxn modelId="{E23AE00E-5015-41FA-BF43-440BE7F8C0E8}" srcId="{13158118-A3E9-4B31-8B33-A8FE5AE89372}" destId="{46FA2F65-D1C7-4192-8154-C287A223BE26}" srcOrd="0" destOrd="0" parTransId="{502272D5-72E6-40CD-A6A3-F3E4A1ACFC24}" sibTransId="{24F964CB-266C-40BE-8C8A-6353D65B0572}"/>
    <dgm:cxn modelId="{AD4A4E8B-D372-430D-AE3C-A4A8ADC59AA6}" type="presOf" srcId="{502272D5-72E6-40CD-A6A3-F3E4A1ACFC24}" destId="{DECC912F-6E6E-4A4B-B58C-F3E693CCBE76}" srcOrd="0" destOrd="0" presId="urn:microsoft.com/office/officeart/2005/8/layout/radial5"/>
    <dgm:cxn modelId="{44AE00CF-E896-42F2-A8C4-4900C0F1C95F}" srcId="{13158118-A3E9-4B31-8B33-A8FE5AE89372}" destId="{35FB7421-A4A8-482B-ABEF-7611088C44EF}" srcOrd="1" destOrd="0" parTransId="{FC553B0C-5A27-4F1E-9FE6-59DD8B9D28AD}" sibTransId="{AB61AA15-2E74-4CF2-B8A7-1BB5F5BB15AB}"/>
    <dgm:cxn modelId="{A0A5EDF9-517E-42F0-A981-0BD0336AF848}" type="presOf" srcId="{095C5B6E-B917-4EA8-8A81-2993D6CEA866}" destId="{8A075117-3D5F-45B7-8B7C-D8845DCAF9FA}" srcOrd="0" destOrd="0" presId="urn:microsoft.com/office/officeart/2005/8/layout/radial5"/>
    <dgm:cxn modelId="{8D7207E4-FA46-4E10-ADE6-583BD1A28305}" type="presOf" srcId="{134D5F7A-57A8-4122-A4FB-F3CFE39E7A9E}" destId="{AB6D4C0E-B915-4CC0-872A-BF3A29B90D42}" srcOrd="1" destOrd="0" presId="urn:microsoft.com/office/officeart/2005/8/layout/radial5"/>
    <dgm:cxn modelId="{43635ACE-10A6-4B25-8CF6-AC9A44C2FEA7}" srcId="{5020F00B-3CBB-4307-A2AB-1C1460AFE4EC}" destId="{13158118-A3E9-4B31-8B33-A8FE5AE89372}" srcOrd="0" destOrd="0" parTransId="{0221CEB4-C4BB-4DBE-A341-61AD3FC5B4D1}" sibTransId="{9BD0889D-6F07-495B-A1A0-38C679F92D7E}"/>
    <dgm:cxn modelId="{50C5CE9D-4CFE-42F8-86A2-0A54297DCB36}" srcId="{13158118-A3E9-4B31-8B33-A8FE5AE89372}" destId="{29F08B2D-0F75-428B-A419-894E67DF0C0E}" srcOrd="2" destOrd="0" parTransId="{134D5F7A-57A8-4122-A4FB-F3CFE39E7A9E}" sibTransId="{7C7795C0-8C49-4947-96CF-13728EDE86DF}"/>
    <dgm:cxn modelId="{C3677115-6CCD-4747-BE38-0E23FDB197D4}" type="presOf" srcId="{46FA2F65-D1C7-4192-8154-C287A223BE26}" destId="{38CD1A9B-30A6-4CAE-B922-0DE3C6089E1C}" srcOrd="0" destOrd="0" presId="urn:microsoft.com/office/officeart/2005/8/layout/radial5"/>
    <dgm:cxn modelId="{2A2A32F9-5450-4E5B-891B-201409F70012}" type="presOf" srcId="{502272D5-72E6-40CD-A6A3-F3E4A1ACFC24}" destId="{EE94699A-A000-4494-839E-0A7BB5979C7B}" srcOrd="1" destOrd="0" presId="urn:microsoft.com/office/officeart/2005/8/layout/radial5"/>
    <dgm:cxn modelId="{A5C4440B-ABC4-4F7C-9B17-49382314CC06}" type="presOf" srcId="{13158118-A3E9-4B31-8B33-A8FE5AE89372}" destId="{65E2E474-D78F-4575-8613-427B658FD5FC}" srcOrd="0" destOrd="0" presId="urn:microsoft.com/office/officeart/2005/8/layout/radial5"/>
    <dgm:cxn modelId="{114D7154-A4CB-4E8B-8116-17458F98F2D2}" type="presOf" srcId="{FC553B0C-5A27-4F1E-9FE6-59DD8B9D28AD}" destId="{6B0157CD-3802-4210-8DE9-2E8BD08D24DB}" srcOrd="1" destOrd="0" presId="urn:microsoft.com/office/officeart/2005/8/layout/radial5"/>
    <dgm:cxn modelId="{81B0B5FB-A72A-4D29-8F65-8B1947B7367F}" type="presOf" srcId="{29F08B2D-0F75-428B-A419-894E67DF0C0E}" destId="{43B74A73-E6CB-4497-8ACE-5D2DDC84F5A8}" srcOrd="0" destOrd="0" presId="urn:microsoft.com/office/officeart/2005/8/layout/radial5"/>
    <dgm:cxn modelId="{E0E7BFA8-1E71-4747-A1BF-C599F3E8D6A5}" type="presOf" srcId="{134D5F7A-57A8-4122-A4FB-F3CFE39E7A9E}" destId="{B7467FDA-BA8C-4765-A187-41424382C546}" srcOrd="0" destOrd="0" presId="urn:microsoft.com/office/officeart/2005/8/layout/radial5"/>
    <dgm:cxn modelId="{6700DC39-EFB4-47AB-AAE5-1BC1D6E500C0}" srcId="{13158118-A3E9-4B31-8B33-A8FE5AE89372}" destId="{095C5B6E-B917-4EA8-8A81-2993D6CEA866}" srcOrd="3" destOrd="0" parTransId="{DFBEAE63-F8FD-480A-B17B-D0976E283C06}" sibTransId="{14719718-FAE8-42E3-A8D3-80B205B77D0E}"/>
    <dgm:cxn modelId="{13B1267E-A3D7-49F1-9A5F-1B1D0B6A3754}" type="presParOf" srcId="{4B00A8E8-F198-42CF-A45D-83836692DFC7}" destId="{65E2E474-D78F-4575-8613-427B658FD5FC}" srcOrd="0" destOrd="0" presId="urn:microsoft.com/office/officeart/2005/8/layout/radial5"/>
    <dgm:cxn modelId="{88920212-AC6A-4D26-B085-CBCA4EFDAE79}" type="presParOf" srcId="{4B00A8E8-F198-42CF-A45D-83836692DFC7}" destId="{DECC912F-6E6E-4A4B-B58C-F3E693CCBE76}" srcOrd="1" destOrd="0" presId="urn:microsoft.com/office/officeart/2005/8/layout/radial5"/>
    <dgm:cxn modelId="{F4992851-2A84-423C-A951-FEDFA84BD4E0}" type="presParOf" srcId="{DECC912F-6E6E-4A4B-B58C-F3E693CCBE76}" destId="{EE94699A-A000-4494-839E-0A7BB5979C7B}" srcOrd="0" destOrd="0" presId="urn:microsoft.com/office/officeart/2005/8/layout/radial5"/>
    <dgm:cxn modelId="{3ED534A2-FBE6-48D7-994A-A901795E77E2}" type="presParOf" srcId="{4B00A8E8-F198-42CF-A45D-83836692DFC7}" destId="{38CD1A9B-30A6-4CAE-B922-0DE3C6089E1C}" srcOrd="2" destOrd="0" presId="urn:microsoft.com/office/officeart/2005/8/layout/radial5"/>
    <dgm:cxn modelId="{2A12E36D-47F2-419B-8A4A-A5E24C74E25F}" type="presParOf" srcId="{4B00A8E8-F198-42CF-A45D-83836692DFC7}" destId="{EA2FBE29-A390-426C-B978-715A81345C49}" srcOrd="3" destOrd="0" presId="urn:microsoft.com/office/officeart/2005/8/layout/radial5"/>
    <dgm:cxn modelId="{A37EEFBF-B667-4B58-911E-C70F6E33188A}" type="presParOf" srcId="{EA2FBE29-A390-426C-B978-715A81345C49}" destId="{6B0157CD-3802-4210-8DE9-2E8BD08D24DB}" srcOrd="0" destOrd="0" presId="urn:microsoft.com/office/officeart/2005/8/layout/radial5"/>
    <dgm:cxn modelId="{21679684-DD01-4EBF-8E90-38EDB7669894}" type="presParOf" srcId="{4B00A8E8-F198-42CF-A45D-83836692DFC7}" destId="{311770BF-D0B9-45AF-97FA-306712D7EF02}" srcOrd="4" destOrd="0" presId="urn:microsoft.com/office/officeart/2005/8/layout/radial5"/>
    <dgm:cxn modelId="{8E0F2499-0F7B-4B31-83F2-46DC017DF9F7}" type="presParOf" srcId="{4B00A8E8-F198-42CF-A45D-83836692DFC7}" destId="{B7467FDA-BA8C-4765-A187-41424382C546}" srcOrd="5" destOrd="0" presId="urn:microsoft.com/office/officeart/2005/8/layout/radial5"/>
    <dgm:cxn modelId="{04E359A8-7342-427E-9B08-2F32F1FB18EE}" type="presParOf" srcId="{B7467FDA-BA8C-4765-A187-41424382C546}" destId="{AB6D4C0E-B915-4CC0-872A-BF3A29B90D42}" srcOrd="0" destOrd="0" presId="urn:microsoft.com/office/officeart/2005/8/layout/radial5"/>
    <dgm:cxn modelId="{B7E831B5-7542-49B9-815E-407A6B611B1C}" type="presParOf" srcId="{4B00A8E8-F198-42CF-A45D-83836692DFC7}" destId="{43B74A73-E6CB-4497-8ACE-5D2DDC84F5A8}" srcOrd="6" destOrd="0" presId="urn:microsoft.com/office/officeart/2005/8/layout/radial5"/>
    <dgm:cxn modelId="{969F4B09-4C65-4EDF-ACBB-E0270646B79B}" type="presParOf" srcId="{4B00A8E8-F198-42CF-A45D-83836692DFC7}" destId="{AA988777-FF57-48C7-8154-382B89127789}" srcOrd="7" destOrd="0" presId="urn:microsoft.com/office/officeart/2005/8/layout/radial5"/>
    <dgm:cxn modelId="{D5152CAB-E45A-4DC1-9C7B-ADD0A240A1F4}" type="presParOf" srcId="{AA988777-FF57-48C7-8154-382B89127789}" destId="{FCBB7F22-EE23-42F0-9F54-9BC2171B83D5}" srcOrd="0" destOrd="0" presId="urn:microsoft.com/office/officeart/2005/8/layout/radial5"/>
    <dgm:cxn modelId="{BB378148-C50C-4633-97E9-6D9B0247DAAB}" type="presParOf" srcId="{4B00A8E8-F198-42CF-A45D-83836692DFC7}" destId="{8A075117-3D5F-45B7-8B7C-D8845DCAF9FA}"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20F00B-3CBB-4307-A2AB-1C1460AFE4EC}"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13158118-A3E9-4B31-8B33-A8FE5AE89372}">
      <dgm:prSet phldrT="[Text]"/>
      <dgm:spPr>
        <a:xfrm>
          <a:off x="2374438" y="1231438"/>
          <a:ext cx="737522" cy="73752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panose="020F0502020204030204"/>
              <a:ea typeface="+mn-ea"/>
              <a:cs typeface="+mn-cs"/>
            </a:rPr>
            <a:t>CLEAN ENERGY</a:t>
          </a:r>
        </a:p>
      </dgm:t>
    </dgm:pt>
    <dgm:pt modelId="{0221CEB4-C4BB-4DBE-A341-61AD3FC5B4D1}" type="parTrans" cxnId="{43635ACE-10A6-4B25-8CF6-AC9A44C2FEA7}">
      <dgm:prSet/>
      <dgm:spPr/>
      <dgm:t>
        <a:bodyPr/>
        <a:lstStyle/>
        <a:p>
          <a:endParaRPr lang="en-US"/>
        </a:p>
      </dgm:t>
    </dgm:pt>
    <dgm:pt modelId="{9BD0889D-6F07-495B-A1A0-38C679F92D7E}" type="sibTrans" cxnId="{43635ACE-10A6-4B25-8CF6-AC9A44C2FEA7}">
      <dgm:prSet/>
      <dgm:spPr/>
      <dgm:t>
        <a:bodyPr/>
        <a:lstStyle/>
        <a:p>
          <a:endParaRPr lang="en-US"/>
        </a:p>
      </dgm:t>
    </dgm:pt>
    <dgm:pt modelId="{46FA2F65-D1C7-4192-8154-C287A223BE26}">
      <dgm:prSet phldrT="[Text]"/>
      <dgm:spPr>
        <a:xfrm>
          <a:off x="2282248" y="12349"/>
          <a:ext cx="921902" cy="92190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DEVELOPMENT</a:t>
          </a:r>
        </a:p>
      </dgm:t>
    </dgm:pt>
    <dgm:pt modelId="{502272D5-72E6-40CD-A6A3-F3E4A1ACFC24}" type="parTrans" cxnId="{E23AE00E-5015-41FA-BF43-440BE7F8C0E8}">
      <dgm:prSet/>
      <dgm:spPr>
        <a:xfrm rot="16200000">
          <a:off x="2664445" y="973322"/>
          <a:ext cx="157508" cy="227961"/>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24F964CB-266C-40BE-8C8A-6353D65B0572}" type="sibTrans" cxnId="{E23AE00E-5015-41FA-BF43-440BE7F8C0E8}">
      <dgm:prSet/>
      <dgm:spPr/>
      <dgm:t>
        <a:bodyPr/>
        <a:lstStyle/>
        <a:p>
          <a:endParaRPr lang="en-US"/>
        </a:p>
      </dgm:t>
    </dgm:pt>
    <dgm:pt modelId="{35FB7421-A4A8-482B-ABEF-7611088C44EF}">
      <dgm:prSet phldrT="[Text]"/>
      <dgm:spPr>
        <a:xfrm>
          <a:off x="3409147" y="1139248"/>
          <a:ext cx="921902" cy="92190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POVERTY</a:t>
          </a:r>
        </a:p>
      </dgm:t>
    </dgm:pt>
    <dgm:pt modelId="{FC553B0C-5A27-4F1E-9FE6-59DD8B9D28AD}" type="parTrans" cxnId="{44AE00CF-E896-42F2-A8C4-4900C0F1C95F}">
      <dgm:prSet/>
      <dgm:spPr>
        <a:xfrm>
          <a:off x="3177342" y="1486219"/>
          <a:ext cx="157508" cy="227961"/>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AB61AA15-2E74-4CF2-B8A7-1BB5F5BB15AB}" type="sibTrans" cxnId="{44AE00CF-E896-42F2-A8C4-4900C0F1C95F}">
      <dgm:prSet/>
      <dgm:spPr/>
      <dgm:t>
        <a:bodyPr/>
        <a:lstStyle/>
        <a:p>
          <a:endParaRPr lang="en-US"/>
        </a:p>
      </dgm:t>
    </dgm:pt>
    <dgm:pt modelId="{29F08B2D-0F75-428B-A419-894E67DF0C0E}">
      <dgm:prSet phldrT="[Text]"/>
      <dgm:spPr>
        <a:xfrm>
          <a:off x="2191149" y="2278497"/>
          <a:ext cx="921902" cy="92190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HEALTH &amp; WELLBEING</a:t>
          </a:r>
        </a:p>
      </dgm:t>
    </dgm:pt>
    <dgm:pt modelId="{134D5F7A-57A8-4122-A4FB-F3CFE39E7A9E}" type="parTrans" cxnId="{50C5CE9D-4CFE-42F8-86A2-0A54297DCB36}">
      <dgm:prSet/>
      <dgm:spPr>
        <a:xfrm rot="5674314">
          <a:off x="2618708" y="2005212"/>
          <a:ext cx="165981" cy="227961"/>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7C7795C0-8C49-4947-96CF-13728EDE86DF}" type="sibTrans" cxnId="{50C5CE9D-4CFE-42F8-86A2-0A54297DCB36}">
      <dgm:prSet/>
      <dgm:spPr/>
      <dgm:t>
        <a:bodyPr/>
        <a:lstStyle/>
        <a:p>
          <a:endParaRPr lang="en-US"/>
        </a:p>
      </dgm:t>
    </dgm:pt>
    <dgm:pt modelId="{095C5B6E-B917-4EA8-8A81-2993D6CEA866}">
      <dgm:prSet phldrT="[Text]"/>
      <dgm:spPr>
        <a:xfrm>
          <a:off x="1155349" y="1139248"/>
          <a:ext cx="921902" cy="92190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HUNGER</a:t>
          </a:r>
        </a:p>
      </dgm:t>
    </dgm:pt>
    <dgm:pt modelId="{DFBEAE63-F8FD-480A-B17B-D0976E283C06}" type="parTrans" cxnId="{6700DC39-EFB4-47AB-AAE5-1BC1D6E500C0}">
      <dgm:prSet/>
      <dgm:spPr>
        <a:xfrm rot="10800000">
          <a:off x="2151548" y="1486219"/>
          <a:ext cx="157508" cy="227961"/>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14719718-FAE8-42E3-A8D3-80B205B77D0E}" type="sibTrans" cxnId="{6700DC39-EFB4-47AB-AAE5-1BC1D6E500C0}">
      <dgm:prSet/>
      <dgm:spPr/>
      <dgm:t>
        <a:bodyPr/>
        <a:lstStyle/>
        <a:p>
          <a:endParaRPr lang="en-US"/>
        </a:p>
      </dgm:t>
    </dgm:pt>
    <dgm:pt modelId="{4B00A8E8-F198-42CF-A45D-83836692DFC7}" type="pres">
      <dgm:prSet presAssocID="{5020F00B-3CBB-4307-A2AB-1C1460AFE4EC}" presName="Name0" presStyleCnt="0">
        <dgm:presLayoutVars>
          <dgm:chMax val="1"/>
          <dgm:dir/>
          <dgm:animLvl val="ctr"/>
          <dgm:resizeHandles val="exact"/>
        </dgm:presLayoutVars>
      </dgm:prSet>
      <dgm:spPr/>
      <dgm:t>
        <a:bodyPr/>
        <a:lstStyle/>
        <a:p>
          <a:endParaRPr lang="en-US"/>
        </a:p>
      </dgm:t>
    </dgm:pt>
    <dgm:pt modelId="{65E2E474-D78F-4575-8613-427B658FD5FC}" type="pres">
      <dgm:prSet presAssocID="{13158118-A3E9-4B31-8B33-A8FE5AE89372}" presName="centerShape" presStyleLbl="node0" presStyleIdx="0" presStyleCnt="1"/>
      <dgm:spPr/>
      <dgm:t>
        <a:bodyPr/>
        <a:lstStyle/>
        <a:p>
          <a:endParaRPr lang="en-US"/>
        </a:p>
      </dgm:t>
    </dgm:pt>
    <dgm:pt modelId="{DECC912F-6E6E-4A4B-B58C-F3E693CCBE76}" type="pres">
      <dgm:prSet presAssocID="{502272D5-72E6-40CD-A6A3-F3E4A1ACFC24}" presName="parTrans" presStyleLbl="sibTrans2D1" presStyleIdx="0" presStyleCnt="4"/>
      <dgm:spPr/>
      <dgm:t>
        <a:bodyPr/>
        <a:lstStyle/>
        <a:p>
          <a:endParaRPr lang="en-US"/>
        </a:p>
      </dgm:t>
    </dgm:pt>
    <dgm:pt modelId="{EE94699A-A000-4494-839E-0A7BB5979C7B}" type="pres">
      <dgm:prSet presAssocID="{502272D5-72E6-40CD-A6A3-F3E4A1ACFC24}" presName="connectorText" presStyleLbl="sibTrans2D1" presStyleIdx="0" presStyleCnt="4"/>
      <dgm:spPr/>
      <dgm:t>
        <a:bodyPr/>
        <a:lstStyle/>
        <a:p>
          <a:endParaRPr lang="en-US"/>
        </a:p>
      </dgm:t>
    </dgm:pt>
    <dgm:pt modelId="{38CD1A9B-30A6-4CAE-B922-0DE3C6089E1C}" type="pres">
      <dgm:prSet presAssocID="{46FA2F65-D1C7-4192-8154-C287A223BE26}" presName="node" presStyleLbl="node1" presStyleIdx="0" presStyleCnt="4">
        <dgm:presLayoutVars>
          <dgm:bulletEnabled val="1"/>
        </dgm:presLayoutVars>
      </dgm:prSet>
      <dgm:spPr/>
      <dgm:t>
        <a:bodyPr/>
        <a:lstStyle/>
        <a:p>
          <a:endParaRPr lang="en-US"/>
        </a:p>
      </dgm:t>
    </dgm:pt>
    <dgm:pt modelId="{EA2FBE29-A390-426C-B978-715A81345C49}" type="pres">
      <dgm:prSet presAssocID="{FC553B0C-5A27-4F1E-9FE6-59DD8B9D28AD}" presName="parTrans" presStyleLbl="sibTrans2D1" presStyleIdx="1" presStyleCnt="4"/>
      <dgm:spPr/>
      <dgm:t>
        <a:bodyPr/>
        <a:lstStyle/>
        <a:p>
          <a:endParaRPr lang="en-US"/>
        </a:p>
      </dgm:t>
    </dgm:pt>
    <dgm:pt modelId="{6B0157CD-3802-4210-8DE9-2E8BD08D24DB}" type="pres">
      <dgm:prSet presAssocID="{FC553B0C-5A27-4F1E-9FE6-59DD8B9D28AD}" presName="connectorText" presStyleLbl="sibTrans2D1" presStyleIdx="1" presStyleCnt="4"/>
      <dgm:spPr/>
      <dgm:t>
        <a:bodyPr/>
        <a:lstStyle/>
        <a:p>
          <a:endParaRPr lang="en-US"/>
        </a:p>
      </dgm:t>
    </dgm:pt>
    <dgm:pt modelId="{311770BF-D0B9-45AF-97FA-306712D7EF02}" type="pres">
      <dgm:prSet presAssocID="{35FB7421-A4A8-482B-ABEF-7611088C44EF}" presName="node" presStyleLbl="node1" presStyleIdx="1" presStyleCnt="4">
        <dgm:presLayoutVars>
          <dgm:bulletEnabled val="1"/>
        </dgm:presLayoutVars>
      </dgm:prSet>
      <dgm:spPr/>
      <dgm:t>
        <a:bodyPr/>
        <a:lstStyle/>
        <a:p>
          <a:endParaRPr lang="en-US"/>
        </a:p>
      </dgm:t>
    </dgm:pt>
    <dgm:pt modelId="{B7467FDA-BA8C-4765-A187-41424382C546}" type="pres">
      <dgm:prSet presAssocID="{134D5F7A-57A8-4122-A4FB-F3CFE39E7A9E}" presName="parTrans" presStyleLbl="sibTrans2D1" presStyleIdx="2" presStyleCnt="4"/>
      <dgm:spPr/>
      <dgm:t>
        <a:bodyPr/>
        <a:lstStyle/>
        <a:p>
          <a:endParaRPr lang="en-US"/>
        </a:p>
      </dgm:t>
    </dgm:pt>
    <dgm:pt modelId="{AB6D4C0E-B915-4CC0-872A-BF3A29B90D42}" type="pres">
      <dgm:prSet presAssocID="{134D5F7A-57A8-4122-A4FB-F3CFE39E7A9E}" presName="connectorText" presStyleLbl="sibTrans2D1" presStyleIdx="2" presStyleCnt="4"/>
      <dgm:spPr/>
      <dgm:t>
        <a:bodyPr/>
        <a:lstStyle/>
        <a:p>
          <a:endParaRPr lang="en-US"/>
        </a:p>
      </dgm:t>
    </dgm:pt>
    <dgm:pt modelId="{43B74A73-E6CB-4497-8ACE-5D2DDC84F5A8}" type="pres">
      <dgm:prSet presAssocID="{29F08B2D-0F75-428B-A419-894E67DF0C0E}" presName="node" presStyleLbl="node1" presStyleIdx="2" presStyleCnt="4" custRadScaleRad="102058" custRadScaleInc="10096">
        <dgm:presLayoutVars>
          <dgm:bulletEnabled val="1"/>
        </dgm:presLayoutVars>
      </dgm:prSet>
      <dgm:spPr/>
      <dgm:t>
        <a:bodyPr/>
        <a:lstStyle/>
        <a:p>
          <a:endParaRPr lang="en-US"/>
        </a:p>
      </dgm:t>
    </dgm:pt>
    <dgm:pt modelId="{AA988777-FF57-48C7-8154-382B89127789}" type="pres">
      <dgm:prSet presAssocID="{DFBEAE63-F8FD-480A-B17B-D0976E283C06}" presName="parTrans" presStyleLbl="sibTrans2D1" presStyleIdx="3" presStyleCnt="4"/>
      <dgm:spPr/>
      <dgm:t>
        <a:bodyPr/>
        <a:lstStyle/>
        <a:p>
          <a:endParaRPr lang="en-US"/>
        </a:p>
      </dgm:t>
    </dgm:pt>
    <dgm:pt modelId="{FCBB7F22-EE23-42F0-9F54-9BC2171B83D5}" type="pres">
      <dgm:prSet presAssocID="{DFBEAE63-F8FD-480A-B17B-D0976E283C06}" presName="connectorText" presStyleLbl="sibTrans2D1" presStyleIdx="3" presStyleCnt="4"/>
      <dgm:spPr/>
      <dgm:t>
        <a:bodyPr/>
        <a:lstStyle/>
        <a:p>
          <a:endParaRPr lang="en-US"/>
        </a:p>
      </dgm:t>
    </dgm:pt>
    <dgm:pt modelId="{8A075117-3D5F-45B7-8B7C-D8845DCAF9FA}" type="pres">
      <dgm:prSet presAssocID="{095C5B6E-B917-4EA8-8A81-2993D6CEA866}" presName="node" presStyleLbl="node1" presStyleIdx="3" presStyleCnt="4">
        <dgm:presLayoutVars>
          <dgm:bulletEnabled val="1"/>
        </dgm:presLayoutVars>
      </dgm:prSet>
      <dgm:spPr/>
      <dgm:t>
        <a:bodyPr/>
        <a:lstStyle/>
        <a:p>
          <a:endParaRPr lang="en-US"/>
        </a:p>
      </dgm:t>
    </dgm:pt>
  </dgm:ptLst>
  <dgm:cxnLst>
    <dgm:cxn modelId="{C84050D7-3675-40A2-8AA8-AA0E1ED0134F}" type="presOf" srcId="{DFBEAE63-F8FD-480A-B17B-D0976E283C06}" destId="{AA988777-FF57-48C7-8154-382B89127789}" srcOrd="0" destOrd="0" presId="urn:microsoft.com/office/officeart/2005/8/layout/radial5"/>
    <dgm:cxn modelId="{08E9300B-8C37-45E0-A6A0-D1D51573B3D4}" type="presOf" srcId="{502272D5-72E6-40CD-A6A3-F3E4A1ACFC24}" destId="{DECC912F-6E6E-4A4B-B58C-F3E693CCBE76}" srcOrd="0" destOrd="0" presId="urn:microsoft.com/office/officeart/2005/8/layout/radial5"/>
    <dgm:cxn modelId="{05F578FF-9EF3-401E-8437-4781907FC790}" type="presOf" srcId="{5020F00B-3CBB-4307-A2AB-1C1460AFE4EC}" destId="{4B00A8E8-F198-42CF-A45D-83836692DFC7}" srcOrd="0" destOrd="0" presId="urn:microsoft.com/office/officeart/2005/8/layout/radial5"/>
    <dgm:cxn modelId="{26CF4C19-0F3C-4FD5-B598-E03DCF833E65}" type="presOf" srcId="{095C5B6E-B917-4EA8-8A81-2993D6CEA866}" destId="{8A075117-3D5F-45B7-8B7C-D8845DCAF9FA}" srcOrd="0" destOrd="0" presId="urn:microsoft.com/office/officeart/2005/8/layout/radial5"/>
    <dgm:cxn modelId="{E23AE00E-5015-41FA-BF43-440BE7F8C0E8}" srcId="{13158118-A3E9-4B31-8B33-A8FE5AE89372}" destId="{46FA2F65-D1C7-4192-8154-C287A223BE26}" srcOrd="0" destOrd="0" parTransId="{502272D5-72E6-40CD-A6A3-F3E4A1ACFC24}" sibTransId="{24F964CB-266C-40BE-8C8A-6353D65B0572}"/>
    <dgm:cxn modelId="{44AE00CF-E896-42F2-A8C4-4900C0F1C95F}" srcId="{13158118-A3E9-4B31-8B33-A8FE5AE89372}" destId="{35FB7421-A4A8-482B-ABEF-7611088C44EF}" srcOrd="1" destOrd="0" parTransId="{FC553B0C-5A27-4F1E-9FE6-59DD8B9D28AD}" sibTransId="{AB61AA15-2E74-4CF2-B8A7-1BB5F5BB15AB}"/>
    <dgm:cxn modelId="{0504E441-41C3-428B-B2C4-8702A9A16ED7}" type="presOf" srcId="{FC553B0C-5A27-4F1E-9FE6-59DD8B9D28AD}" destId="{EA2FBE29-A390-426C-B978-715A81345C49}" srcOrd="0" destOrd="0" presId="urn:microsoft.com/office/officeart/2005/8/layout/radial5"/>
    <dgm:cxn modelId="{43635ACE-10A6-4B25-8CF6-AC9A44C2FEA7}" srcId="{5020F00B-3CBB-4307-A2AB-1C1460AFE4EC}" destId="{13158118-A3E9-4B31-8B33-A8FE5AE89372}" srcOrd="0" destOrd="0" parTransId="{0221CEB4-C4BB-4DBE-A341-61AD3FC5B4D1}" sibTransId="{9BD0889D-6F07-495B-A1A0-38C679F92D7E}"/>
    <dgm:cxn modelId="{CEE9D831-A4E4-4FB8-AF15-A7A02BE4AF32}" type="presOf" srcId="{134D5F7A-57A8-4122-A4FB-F3CFE39E7A9E}" destId="{B7467FDA-BA8C-4765-A187-41424382C546}" srcOrd="0" destOrd="0" presId="urn:microsoft.com/office/officeart/2005/8/layout/radial5"/>
    <dgm:cxn modelId="{EEFF89EA-C7AE-4CF8-8E32-7F3377F86069}" type="presOf" srcId="{DFBEAE63-F8FD-480A-B17B-D0976E283C06}" destId="{FCBB7F22-EE23-42F0-9F54-9BC2171B83D5}" srcOrd="1" destOrd="0" presId="urn:microsoft.com/office/officeart/2005/8/layout/radial5"/>
    <dgm:cxn modelId="{50C5CE9D-4CFE-42F8-86A2-0A54297DCB36}" srcId="{13158118-A3E9-4B31-8B33-A8FE5AE89372}" destId="{29F08B2D-0F75-428B-A419-894E67DF0C0E}" srcOrd="2" destOrd="0" parTransId="{134D5F7A-57A8-4122-A4FB-F3CFE39E7A9E}" sibTransId="{7C7795C0-8C49-4947-96CF-13728EDE86DF}"/>
    <dgm:cxn modelId="{601B23ED-4BEB-42EB-8989-69C66381CE5E}" type="presOf" srcId="{35FB7421-A4A8-482B-ABEF-7611088C44EF}" destId="{311770BF-D0B9-45AF-97FA-306712D7EF02}" srcOrd="0" destOrd="0" presId="urn:microsoft.com/office/officeart/2005/8/layout/radial5"/>
    <dgm:cxn modelId="{8B165EA1-D740-47C6-8BB0-AFA24EFDBADA}" type="presOf" srcId="{13158118-A3E9-4B31-8B33-A8FE5AE89372}" destId="{65E2E474-D78F-4575-8613-427B658FD5FC}" srcOrd="0" destOrd="0" presId="urn:microsoft.com/office/officeart/2005/8/layout/radial5"/>
    <dgm:cxn modelId="{BE858621-1F28-4E50-9720-977475920F5F}" type="presOf" srcId="{FC553B0C-5A27-4F1E-9FE6-59DD8B9D28AD}" destId="{6B0157CD-3802-4210-8DE9-2E8BD08D24DB}" srcOrd="1" destOrd="0" presId="urn:microsoft.com/office/officeart/2005/8/layout/radial5"/>
    <dgm:cxn modelId="{B91D4FDE-661F-451B-B8BF-20C1B66C217F}" type="presOf" srcId="{134D5F7A-57A8-4122-A4FB-F3CFE39E7A9E}" destId="{AB6D4C0E-B915-4CC0-872A-BF3A29B90D42}" srcOrd="1" destOrd="0" presId="urn:microsoft.com/office/officeart/2005/8/layout/radial5"/>
    <dgm:cxn modelId="{94AE716B-9D19-4CF8-B06E-CA6F8C256B5D}" type="presOf" srcId="{502272D5-72E6-40CD-A6A3-F3E4A1ACFC24}" destId="{EE94699A-A000-4494-839E-0A7BB5979C7B}" srcOrd="1" destOrd="0" presId="urn:microsoft.com/office/officeart/2005/8/layout/radial5"/>
    <dgm:cxn modelId="{6700DC39-EFB4-47AB-AAE5-1BC1D6E500C0}" srcId="{13158118-A3E9-4B31-8B33-A8FE5AE89372}" destId="{095C5B6E-B917-4EA8-8A81-2993D6CEA866}" srcOrd="3" destOrd="0" parTransId="{DFBEAE63-F8FD-480A-B17B-D0976E283C06}" sibTransId="{14719718-FAE8-42E3-A8D3-80B205B77D0E}"/>
    <dgm:cxn modelId="{4BB262D2-5E10-405F-B9F0-62DB8738B048}" type="presOf" srcId="{46FA2F65-D1C7-4192-8154-C287A223BE26}" destId="{38CD1A9B-30A6-4CAE-B922-0DE3C6089E1C}" srcOrd="0" destOrd="0" presId="urn:microsoft.com/office/officeart/2005/8/layout/radial5"/>
    <dgm:cxn modelId="{891F6E9D-CA45-497D-A0DE-7764A923A362}" type="presOf" srcId="{29F08B2D-0F75-428B-A419-894E67DF0C0E}" destId="{43B74A73-E6CB-4497-8ACE-5D2DDC84F5A8}" srcOrd="0" destOrd="0" presId="urn:microsoft.com/office/officeart/2005/8/layout/radial5"/>
    <dgm:cxn modelId="{99C8D79F-EE0D-4FC7-B384-A44E14B86095}" type="presParOf" srcId="{4B00A8E8-F198-42CF-A45D-83836692DFC7}" destId="{65E2E474-D78F-4575-8613-427B658FD5FC}" srcOrd="0" destOrd="0" presId="urn:microsoft.com/office/officeart/2005/8/layout/radial5"/>
    <dgm:cxn modelId="{4F19B8A3-1A4C-4874-AE82-B2276471912B}" type="presParOf" srcId="{4B00A8E8-F198-42CF-A45D-83836692DFC7}" destId="{DECC912F-6E6E-4A4B-B58C-F3E693CCBE76}" srcOrd="1" destOrd="0" presId="urn:microsoft.com/office/officeart/2005/8/layout/radial5"/>
    <dgm:cxn modelId="{BB065356-4713-4C4A-A346-3558C0397C3A}" type="presParOf" srcId="{DECC912F-6E6E-4A4B-B58C-F3E693CCBE76}" destId="{EE94699A-A000-4494-839E-0A7BB5979C7B}" srcOrd="0" destOrd="0" presId="urn:microsoft.com/office/officeart/2005/8/layout/radial5"/>
    <dgm:cxn modelId="{03B71BC2-6BAF-445F-BB82-73C40801415A}" type="presParOf" srcId="{4B00A8E8-F198-42CF-A45D-83836692DFC7}" destId="{38CD1A9B-30A6-4CAE-B922-0DE3C6089E1C}" srcOrd="2" destOrd="0" presId="urn:microsoft.com/office/officeart/2005/8/layout/radial5"/>
    <dgm:cxn modelId="{674ACF16-B59A-413D-ADF5-97D8CAF16D7D}" type="presParOf" srcId="{4B00A8E8-F198-42CF-A45D-83836692DFC7}" destId="{EA2FBE29-A390-426C-B978-715A81345C49}" srcOrd="3" destOrd="0" presId="urn:microsoft.com/office/officeart/2005/8/layout/radial5"/>
    <dgm:cxn modelId="{601E8416-731E-449B-BD1B-57034842F9C7}" type="presParOf" srcId="{EA2FBE29-A390-426C-B978-715A81345C49}" destId="{6B0157CD-3802-4210-8DE9-2E8BD08D24DB}" srcOrd="0" destOrd="0" presId="urn:microsoft.com/office/officeart/2005/8/layout/radial5"/>
    <dgm:cxn modelId="{A18372B5-AF96-45AB-B4B7-1005CDDB47C9}" type="presParOf" srcId="{4B00A8E8-F198-42CF-A45D-83836692DFC7}" destId="{311770BF-D0B9-45AF-97FA-306712D7EF02}" srcOrd="4" destOrd="0" presId="urn:microsoft.com/office/officeart/2005/8/layout/radial5"/>
    <dgm:cxn modelId="{786E9D35-2FFD-42A5-8E46-C9843B459F7B}" type="presParOf" srcId="{4B00A8E8-F198-42CF-A45D-83836692DFC7}" destId="{B7467FDA-BA8C-4765-A187-41424382C546}" srcOrd="5" destOrd="0" presId="urn:microsoft.com/office/officeart/2005/8/layout/radial5"/>
    <dgm:cxn modelId="{D7ED123C-6D64-482D-9481-EE5B3CC56404}" type="presParOf" srcId="{B7467FDA-BA8C-4765-A187-41424382C546}" destId="{AB6D4C0E-B915-4CC0-872A-BF3A29B90D42}" srcOrd="0" destOrd="0" presId="urn:microsoft.com/office/officeart/2005/8/layout/radial5"/>
    <dgm:cxn modelId="{4B822F90-B195-42D8-9A9F-E0776ED8972E}" type="presParOf" srcId="{4B00A8E8-F198-42CF-A45D-83836692DFC7}" destId="{43B74A73-E6CB-4497-8ACE-5D2DDC84F5A8}" srcOrd="6" destOrd="0" presId="urn:microsoft.com/office/officeart/2005/8/layout/radial5"/>
    <dgm:cxn modelId="{96F2A898-93C1-4668-B975-DB3079A4BD5B}" type="presParOf" srcId="{4B00A8E8-F198-42CF-A45D-83836692DFC7}" destId="{AA988777-FF57-48C7-8154-382B89127789}" srcOrd="7" destOrd="0" presId="urn:microsoft.com/office/officeart/2005/8/layout/radial5"/>
    <dgm:cxn modelId="{6BBBF004-1F67-4357-90AB-474DA43A199A}" type="presParOf" srcId="{AA988777-FF57-48C7-8154-382B89127789}" destId="{FCBB7F22-EE23-42F0-9F54-9BC2171B83D5}" srcOrd="0" destOrd="0" presId="urn:microsoft.com/office/officeart/2005/8/layout/radial5"/>
    <dgm:cxn modelId="{57D5686D-2ABA-4EF7-B22C-A9553691D01C}" type="presParOf" srcId="{4B00A8E8-F198-42CF-A45D-83836692DFC7}" destId="{8A075117-3D5F-45B7-8B7C-D8845DCAF9FA}" srcOrd="8" destOrd="0" presId="urn:microsoft.com/office/officeart/2005/8/layout/radial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20F00B-3CBB-4307-A2AB-1C1460AFE4EC}"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13158118-A3E9-4B31-8B33-A8FE5AE89372}">
      <dgm:prSet phldrT="[Text]"/>
      <dgm:spPr>
        <a:xfrm>
          <a:off x="2371752" y="1228752"/>
          <a:ext cx="742894" cy="742894"/>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CLEAN ENERGY</a:t>
          </a:r>
        </a:p>
      </dgm:t>
    </dgm:pt>
    <dgm:pt modelId="{0221CEB4-C4BB-4DBE-A341-61AD3FC5B4D1}" type="parTrans" cxnId="{43635ACE-10A6-4B25-8CF6-AC9A44C2FEA7}">
      <dgm:prSet/>
      <dgm:spPr/>
      <dgm:t>
        <a:bodyPr/>
        <a:lstStyle/>
        <a:p>
          <a:endParaRPr lang="en-US"/>
        </a:p>
      </dgm:t>
    </dgm:pt>
    <dgm:pt modelId="{9BD0889D-6F07-495B-A1A0-38C679F92D7E}" type="sibTrans" cxnId="{43635ACE-10A6-4B25-8CF6-AC9A44C2FEA7}">
      <dgm:prSet/>
      <dgm:spPr/>
      <dgm:t>
        <a:bodyPr/>
        <a:lstStyle/>
        <a:p>
          <a:endParaRPr lang="en-US"/>
        </a:p>
      </dgm:t>
    </dgm:pt>
    <dgm:pt modelId="{46FA2F65-D1C7-4192-8154-C287A223BE26}">
      <dgm:prSet phldrT="[Text]"/>
      <dgm:spPr>
        <a:xfrm>
          <a:off x="2278891" y="2030"/>
          <a:ext cx="928617" cy="92861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REDUCED INEQUALITIES</a:t>
          </a:r>
        </a:p>
      </dgm:t>
    </dgm:pt>
    <dgm:pt modelId="{502272D5-72E6-40CD-A6A3-F3E4A1ACFC24}" type="parTrans" cxnId="{E23AE00E-5015-41FA-BF43-440BE7F8C0E8}">
      <dgm:prSet/>
      <dgm:spPr>
        <a:xfrm rot="16200000">
          <a:off x="2664202" y="965308"/>
          <a:ext cx="157995" cy="237726"/>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24F964CB-266C-40BE-8C8A-6353D65B0572}" type="sibTrans" cxnId="{E23AE00E-5015-41FA-BF43-440BE7F8C0E8}">
      <dgm:prSet/>
      <dgm:spPr/>
      <dgm:t>
        <a:bodyPr/>
        <a:lstStyle/>
        <a:p>
          <a:endParaRPr lang="en-US"/>
        </a:p>
      </dgm:t>
    </dgm:pt>
    <dgm:pt modelId="{35FB7421-A4A8-482B-ABEF-7611088C44EF}">
      <dgm:prSet phldrT="[Text]"/>
      <dgm:spPr>
        <a:xfrm>
          <a:off x="3412752" y="1135891"/>
          <a:ext cx="928617" cy="92861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PARTNERSHIPS</a:t>
          </a:r>
          <a:r>
            <a:rPr lang="en-US" baseline="0">
              <a:solidFill>
                <a:sysClr val="window" lastClr="FFFFFF"/>
              </a:solidFill>
              <a:latin typeface="Calibri" panose="020F0502020204030204"/>
              <a:ea typeface="+mn-ea"/>
              <a:cs typeface="+mn-cs"/>
            </a:rPr>
            <a:t> FOR GOALS</a:t>
          </a:r>
          <a:endParaRPr lang="en-US">
            <a:solidFill>
              <a:sysClr val="window" lastClr="FFFFFF"/>
            </a:solidFill>
            <a:latin typeface="Calibri" panose="020F0502020204030204"/>
            <a:ea typeface="+mn-ea"/>
            <a:cs typeface="+mn-cs"/>
          </a:endParaRPr>
        </a:p>
      </dgm:t>
    </dgm:pt>
    <dgm:pt modelId="{FC553B0C-5A27-4F1E-9FE6-59DD8B9D28AD}" type="parTrans" cxnId="{44AE00CF-E896-42F2-A8C4-4900C0F1C95F}">
      <dgm:prSet/>
      <dgm:spPr>
        <a:xfrm>
          <a:off x="3180230" y="1481336"/>
          <a:ext cx="157995" cy="237726"/>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AB61AA15-2E74-4CF2-B8A7-1BB5F5BB15AB}" type="sibTrans" cxnId="{44AE00CF-E896-42F2-A8C4-4900C0F1C95F}">
      <dgm:prSet/>
      <dgm:spPr/>
      <dgm:t>
        <a:bodyPr/>
        <a:lstStyle/>
        <a:p>
          <a:endParaRPr lang="en-US"/>
        </a:p>
      </dgm:t>
    </dgm:pt>
    <dgm:pt modelId="{29F08B2D-0F75-428B-A419-894E67DF0C0E}">
      <dgm:prSet phldrT="[Text]"/>
      <dgm:spPr>
        <a:xfrm>
          <a:off x="2187228" y="2271782"/>
          <a:ext cx="928617" cy="92861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PEACE, JUSTICE, STRONG INSTITUTIONS</a:t>
          </a:r>
        </a:p>
      </dgm:t>
    </dgm:pt>
    <dgm:pt modelId="{134D5F7A-57A8-4122-A4FB-F3CFE39E7A9E}" type="parTrans" cxnId="{50C5CE9D-4CFE-42F8-86A2-0A54297DCB36}">
      <dgm:prSet/>
      <dgm:spPr>
        <a:xfrm rot="5676814">
          <a:off x="2620955" y="1998459"/>
          <a:ext cx="161028" cy="237726"/>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7C7795C0-8C49-4947-96CF-13728EDE86DF}" type="sibTrans" cxnId="{50C5CE9D-4CFE-42F8-86A2-0A54297DCB36}">
      <dgm:prSet/>
      <dgm:spPr/>
      <dgm:t>
        <a:bodyPr/>
        <a:lstStyle/>
        <a:p>
          <a:endParaRPr lang="en-US"/>
        </a:p>
      </dgm:t>
    </dgm:pt>
    <dgm:pt modelId="{095C5B6E-B917-4EA8-8A81-2993D6CEA866}">
      <dgm:prSet phldrT="[Text]"/>
      <dgm:spPr>
        <a:xfrm>
          <a:off x="1145030" y="1135891"/>
          <a:ext cx="928617" cy="92861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LIFE ON LAND</a:t>
          </a:r>
        </a:p>
        <a:p>
          <a:r>
            <a:rPr lang="en-US">
              <a:solidFill>
                <a:sysClr val="window" lastClr="FFFFFF"/>
              </a:solidFill>
              <a:latin typeface="Calibri" panose="020F0502020204030204"/>
              <a:ea typeface="+mn-ea"/>
              <a:cs typeface="+mn-cs"/>
            </a:rPr>
            <a:t>AND </a:t>
          </a:r>
        </a:p>
        <a:p>
          <a:r>
            <a:rPr lang="en-US">
              <a:solidFill>
                <a:sysClr val="window" lastClr="FFFFFF"/>
              </a:solidFill>
              <a:latin typeface="Calibri" panose="020F0502020204030204"/>
              <a:ea typeface="+mn-ea"/>
              <a:cs typeface="+mn-cs"/>
            </a:rPr>
            <a:t>LIFE BELOW WATERS</a:t>
          </a:r>
        </a:p>
      </dgm:t>
    </dgm:pt>
    <dgm:pt modelId="{DFBEAE63-F8FD-480A-B17B-D0976E283C06}" type="parTrans" cxnId="{6700DC39-EFB4-47AB-AAE5-1BC1D6E500C0}">
      <dgm:prSet/>
      <dgm:spPr>
        <a:xfrm rot="10800000">
          <a:off x="2148174" y="1481336"/>
          <a:ext cx="157995" cy="237726"/>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14719718-FAE8-42E3-A8D3-80B205B77D0E}" type="sibTrans" cxnId="{6700DC39-EFB4-47AB-AAE5-1BC1D6E500C0}">
      <dgm:prSet/>
      <dgm:spPr/>
      <dgm:t>
        <a:bodyPr/>
        <a:lstStyle/>
        <a:p>
          <a:endParaRPr lang="en-US"/>
        </a:p>
      </dgm:t>
    </dgm:pt>
    <dgm:pt modelId="{4B00A8E8-F198-42CF-A45D-83836692DFC7}" type="pres">
      <dgm:prSet presAssocID="{5020F00B-3CBB-4307-A2AB-1C1460AFE4EC}" presName="Name0" presStyleCnt="0">
        <dgm:presLayoutVars>
          <dgm:chMax val="1"/>
          <dgm:dir/>
          <dgm:animLvl val="ctr"/>
          <dgm:resizeHandles val="exact"/>
        </dgm:presLayoutVars>
      </dgm:prSet>
      <dgm:spPr/>
      <dgm:t>
        <a:bodyPr/>
        <a:lstStyle/>
        <a:p>
          <a:endParaRPr lang="en-US"/>
        </a:p>
      </dgm:t>
    </dgm:pt>
    <dgm:pt modelId="{65E2E474-D78F-4575-8613-427B658FD5FC}" type="pres">
      <dgm:prSet presAssocID="{13158118-A3E9-4B31-8B33-A8FE5AE89372}" presName="centerShape" presStyleLbl="node0" presStyleIdx="0" presStyleCnt="1"/>
      <dgm:spPr>
        <a:prstGeom prst="ellipse">
          <a:avLst/>
        </a:prstGeom>
      </dgm:spPr>
      <dgm:t>
        <a:bodyPr/>
        <a:lstStyle/>
        <a:p>
          <a:endParaRPr lang="en-US"/>
        </a:p>
      </dgm:t>
    </dgm:pt>
    <dgm:pt modelId="{DECC912F-6E6E-4A4B-B58C-F3E693CCBE76}" type="pres">
      <dgm:prSet presAssocID="{502272D5-72E6-40CD-A6A3-F3E4A1ACFC24}" presName="parTrans" presStyleLbl="sibTrans2D1" presStyleIdx="0" presStyleCnt="4"/>
      <dgm:spPr>
        <a:prstGeom prst="rightArrow">
          <a:avLst>
            <a:gd name="adj1" fmla="val 60000"/>
            <a:gd name="adj2" fmla="val 50000"/>
          </a:avLst>
        </a:prstGeom>
      </dgm:spPr>
      <dgm:t>
        <a:bodyPr/>
        <a:lstStyle/>
        <a:p>
          <a:endParaRPr lang="en-US"/>
        </a:p>
      </dgm:t>
    </dgm:pt>
    <dgm:pt modelId="{EE94699A-A000-4494-839E-0A7BB5979C7B}" type="pres">
      <dgm:prSet presAssocID="{502272D5-72E6-40CD-A6A3-F3E4A1ACFC24}" presName="connectorText" presStyleLbl="sibTrans2D1" presStyleIdx="0" presStyleCnt="4"/>
      <dgm:spPr/>
      <dgm:t>
        <a:bodyPr/>
        <a:lstStyle/>
        <a:p>
          <a:endParaRPr lang="en-US"/>
        </a:p>
      </dgm:t>
    </dgm:pt>
    <dgm:pt modelId="{38CD1A9B-30A6-4CAE-B922-0DE3C6089E1C}" type="pres">
      <dgm:prSet presAssocID="{46FA2F65-D1C7-4192-8154-C287A223BE26}" presName="node" presStyleLbl="node1" presStyleIdx="0" presStyleCnt="4">
        <dgm:presLayoutVars>
          <dgm:bulletEnabled val="1"/>
        </dgm:presLayoutVars>
      </dgm:prSet>
      <dgm:spPr>
        <a:prstGeom prst="ellipse">
          <a:avLst/>
        </a:prstGeom>
      </dgm:spPr>
      <dgm:t>
        <a:bodyPr/>
        <a:lstStyle/>
        <a:p>
          <a:endParaRPr lang="en-US"/>
        </a:p>
      </dgm:t>
    </dgm:pt>
    <dgm:pt modelId="{EA2FBE29-A390-426C-B978-715A81345C49}" type="pres">
      <dgm:prSet presAssocID="{FC553B0C-5A27-4F1E-9FE6-59DD8B9D28AD}" presName="parTrans" presStyleLbl="sibTrans2D1" presStyleIdx="1" presStyleCnt="4"/>
      <dgm:spPr>
        <a:prstGeom prst="rightArrow">
          <a:avLst>
            <a:gd name="adj1" fmla="val 60000"/>
            <a:gd name="adj2" fmla="val 50000"/>
          </a:avLst>
        </a:prstGeom>
      </dgm:spPr>
      <dgm:t>
        <a:bodyPr/>
        <a:lstStyle/>
        <a:p>
          <a:endParaRPr lang="en-US"/>
        </a:p>
      </dgm:t>
    </dgm:pt>
    <dgm:pt modelId="{6B0157CD-3802-4210-8DE9-2E8BD08D24DB}" type="pres">
      <dgm:prSet presAssocID="{FC553B0C-5A27-4F1E-9FE6-59DD8B9D28AD}" presName="connectorText" presStyleLbl="sibTrans2D1" presStyleIdx="1" presStyleCnt="4"/>
      <dgm:spPr/>
      <dgm:t>
        <a:bodyPr/>
        <a:lstStyle/>
        <a:p>
          <a:endParaRPr lang="en-US"/>
        </a:p>
      </dgm:t>
    </dgm:pt>
    <dgm:pt modelId="{311770BF-D0B9-45AF-97FA-306712D7EF02}" type="pres">
      <dgm:prSet presAssocID="{35FB7421-A4A8-482B-ABEF-7611088C44EF}" presName="node" presStyleLbl="node1" presStyleIdx="1" presStyleCnt="4">
        <dgm:presLayoutVars>
          <dgm:bulletEnabled val="1"/>
        </dgm:presLayoutVars>
      </dgm:prSet>
      <dgm:spPr>
        <a:prstGeom prst="ellipse">
          <a:avLst/>
        </a:prstGeom>
      </dgm:spPr>
      <dgm:t>
        <a:bodyPr/>
        <a:lstStyle/>
        <a:p>
          <a:endParaRPr lang="en-US"/>
        </a:p>
      </dgm:t>
    </dgm:pt>
    <dgm:pt modelId="{B7467FDA-BA8C-4765-A187-41424382C546}" type="pres">
      <dgm:prSet presAssocID="{134D5F7A-57A8-4122-A4FB-F3CFE39E7A9E}" presName="parTrans" presStyleLbl="sibTrans2D1" presStyleIdx="2" presStyleCnt="4"/>
      <dgm:spPr>
        <a:prstGeom prst="rightArrow">
          <a:avLst>
            <a:gd name="adj1" fmla="val 60000"/>
            <a:gd name="adj2" fmla="val 50000"/>
          </a:avLst>
        </a:prstGeom>
      </dgm:spPr>
      <dgm:t>
        <a:bodyPr/>
        <a:lstStyle/>
        <a:p>
          <a:endParaRPr lang="en-US"/>
        </a:p>
      </dgm:t>
    </dgm:pt>
    <dgm:pt modelId="{AB6D4C0E-B915-4CC0-872A-BF3A29B90D42}" type="pres">
      <dgm:prSet presAssocID="{134D5F7A-57A8-4122-A4FB-F3CFE39E7A9E}" presName="connectorText" presStyleLbl="sibTrans2D1" presStyleIdx="2" presStyleCnt="4"/>
      <dgm:spPr/>
      <dgm:t>
        <a:bodyPr/>
        <a:lstStyle/>
        <a:p>
          <a:endParaRPr lang="en-US"/>
        </a:p>
      </dgm:t>
    </dgm:pt>
    <dgm:pt modelId="{43B74A73-E6CB-4497-8ACE-5D2DDC84F5A8}" type="pres">
      <dgm:prSet presAssocID="{29F08B2D-0F75-428B-A419-894E67DF0C0E}" presName="node" presStyleLbl="node1" presStyleIdx="2" presStyleCnt="4" custRadScaleRad="102058" custRadScaleInc="10096">
        <dgm:presLayoutVars>
          <dgm:bulletEnabled val="1"/>
        </dgm:presLayoutVars>
      </dgm:prSet>
      <dgm:spPr>
        <a:prstGeom prst="ellipse">
          <a:avLst/>
        </a:prstGeom>
      </dgm:spPr>
      <dgm:t>
        <a:bodyPr/>
        <a:lstStyle/>
        <a:p>
          <a:endParaRPr lang="en-US"/>
        </a:p>
      </dgm:t>
    </dgm:pt>
    <dgm:pt modelId="{AA988777-FF57-48C7-8154-382B89127789}" type="pres">
      <dgm:prSet presAssocID="{DFBEAE63-F8FD-480A-B17B-D0976E283C06}" presName="parTrans" presStyleLbl="sibTrans2D1" presStyleIdx="3" presStyleCnt="4"/>
      <dgm:spPr>
        <a:prstGeom prst="rightArrow">
          <a:avLst>
            <a:gd name="adj1" fmla="val 60000"/>
            <a:gd name="adj2" fmla="val 50000"/>
          </a:avLst>
        </a:prstGeom>
      </dgm:spPr>
      <dgm:t>
        <a:bodyPr/>
        <a:lstStyle/>
        <a:p>
          <a:endParaRPr lang="en-US"/>
        </a:p>
      </dgm:t>
    </dgm:pt>
    <dgm:pt modelId="{FCBB7F22-EE23-42F0-9F54-9BC2171B83D5}" type="pres">
      <dgm:prSet presAssocID="{DFBEAE63-F8FD-480A-B17B-D0976E283C06}" presName="connectorText" presStyleLbl="sibTrans2D1" presStyleIdx="3" presStyleCnt="4"/>
      <dgm:spPr/>
      <dgm:t>
        <a:bodyPr/>
        <a:lstStyle/>
        <a:p>
          <a:endParaRPr lang="en-US"/>
        </a:p>
      </dgm:t>
    </dgm:pt>
    <dgm:pt modelId="{8A075117-3D5F-45B7-8B7C-D8845DCAF9FA}" type="pres">
      <dgm:prSet presAssocID="{095C5B6E-B917-4EA8-8A81-2993D6CEA866}" presName="node" presStyleLbl="node1" presStyleIdx="3" presStyleCnt="4">
        <dgm:presLayoutVars>
          <dgm:bulletEnabled val="1"/>
        </dgm:presLayoutVars>
      </dgm:prSet>
      <dgm:spPr>
        <a:prstGeom prst="ellipse">
          <a:avLst/>
        </a:prstGeom>
      </dgm:spPr>
      <dgm:t>
        <a:bodyPr/>
        <a:lstStyle/>
        <a:p>
          <a:endParaRPr lang="en-US"/>
        </a:p>
      </dgm:t>
    </dgm:pt>
  </dgm:ptLst>
  <dgm:cxnLst>
    <dgm:cxn modelId="{5C1285C8-739A-400A-919E-A2A3043F8589}" type="presOf" srcId="{FC553B0C-5A27-4F1E-9FE6-59DD8B9D28AD}" destId="{6B0157CD-3802-4210-8DE9-2E8BD08D24DB}" srcOrd="1" destOrd="0" presId="urn:microsoft.com/office/officeart/2005/8/layout/radial5"/>
    <dgm:cxn modelId="{15C3E0BB-BBDD-4277-B6F5-2AEEC2D2E166}" type="presOf" srcId="{29F08B2D-0F75-428B-A419-894E67DF0C0E}" destId="{43B74A73-E6CB-4497-8ACE-5D2DDC84F5A8}" srcOrd="0" destOrd="0" presId="urn:microsoft.com/office/officeart/2005/8/layout/radial5"/>
    <dgm:cxn modelId="{E23AE00E-5015-41FA-BF43-440BE7F8C0E8}" srcId="{13158118-A3E9-4B31-8B33-A8FE5AE89372}" destId="{46FA2F65-D1C7-4192-8154-C287A223BE26}" srcOrd="0" destOrd="0" parTransId="{502272D5-72E6-40CD-A6A3-F3E4A1ACFC24}" sibTransId="{24F964CB-266C-40BE-8C8A-6353D65B0572}"/>
    <dgm:cxn modelId="{02D379F2-BF28-4F4B-89C7-76562BEB17BE}" type="presOf" srcId="{134D5F7A-57A8-4122-A4FB-F3CFE39E7A9E}" destId="{AB6D4C0E-B915-4CC0-872A-BF3A29B90D42}" srcOrd="1" destOrd="0" presId="urn:microsoft.com/office/officeart/2005/8/layout/radial5"/>
    <dgm:cxn modelId="{44AE00CF-E896-42F2-A8C4-4900C0F1C95F}" srcId="{13158118-A3E9-4B31-8B33-A8FE5AE89372}" destId="{35FB7421-A4A8-482B-ABEF-7611088C44EF}" srcOrd="1" destOrd="0" parTransId="{FC553B0C-5A27-4F1E-9FE6-59DD8B9D28AD}" sibTransId="{AB61AA15-2E74-4CF2-B8A7-1BB5F5BB15AB}"/>
    <dgm:cxn modelId="{43635ACE-10A6-4B25-8CF6-AC9A44C2FEA7}" srcId="{5020F00B-3CBB-4307-A2AB-1C1460AFE4EC}" destId="{13158118-A3E9-4B31-8B33-A8FE5AE89372}" srcOrd="0" destOrd="0" parTransId="{0221CEB4-C4BB-4DBE-A341-61AD3FC5B4D1}" sibTransId="{9BD0889D-6F07-495B-A1A0-38C679F92D7E}"/>
    <dgm:cxn modelId="{F87F2B4A-D715-4448-8634-06120EDA6E43}" type="presOf" srcId="{DFBEAE63-F8FD-480A-B17B-D0976E283C06}" destId="{AA988777-FF57-48C7-8154-382B89127789}" srcOrd="0" destOrd="0" presId="urn:microsoft.com/office/officeart/2005/8/layout/radial5"/>
    <dgm:cxn modelId="{8C2DB777-80C6-4816-9174-1DB44F9CEC12}" type="presOf" srcId="{502272D5-72E6-40CD-A6A3-F3E4A1ACFC24}" destId="{EE94699A-A000-4494-839E-0A7BB5979C7B}" srcOrd="1" destOrd="0" presId="urn:microsoft.com/office/officeart/2005/8/layout/radial5"/>
    <dgm:cxn modelId="{19F16794-7009-4FBF-B844-2238660BBA77}" type="presOf" srcId="{5020F00B-3CBB-4307-A2AB-1C1460AFE4EC}" destId="{4B00A8E8-F198-42CF-A45D-83836692DFC7}" srcOrd="0" destOrd="0" presId="urn:microsoft.com/office/officeart/2005/8/layout/radial5"/>
    <dgm:cxn modelId="{729D6BDB-0E95-4B91-90F7-464B28CAE422}" type="presOf" srcId="{35FB7421-A4A8-482B-ABEF-7611088C44EF}" destId="{311770BF-D0B9-45AF-97FA-306712D7EF02}" srcOrd="0" destOrd="0" presId="urn:microsoft.com/office/officeart/2005/8/layout/radial5"/>
    <dgm:cxn modelId="{50C5CE9D-4CFE-42F8-86A2-0A54297DCB36}" srcId="{13158118-A3E9-4B31-8B33-A8FE5AE89372}" destId="{29F08B2D-0F75-428B-A419-894E67DF0C0E}" srcOrd="2" destOrd="0" parTransId="{134D5F7A-57A8-4122-A4FB-F3CFE39E7A9E}" sibTransId="{7C7795C0-8C49-4947-96CF-13728EDE86DF}"/>
    <dgm:cxn modelId="{1D1F3064-BF70-4231-9E79-179E9BC5E1E1}" type="presOf" srcId="{46FA2F65-D1C7-4192-8154-C287A223BE26}" destId="{38CD1A9B-30A6-4CAE-B922-0DE3C6089E1C}" srcOrd="0" destOrd="0" presId="urn:microsoft.com/office/officeart/2005/8/layout/radial5"/>
    <dgm:cxn modelId="{D7EC03CE-EA8F-4152-950E-B3E6FC0FC045}" type="presOf" srcId="{134D5F7A-57A8-4122-A4FB-F3CFE39E7A9E}" destId="{B7467FDA-BA8C-4765-A187-41424382C546}" srcOrd="0" destOrd="0" presId="urn:microsoft.com/office/officeart/2005/8/layout/radial5"/>
    <dgm:cxn modelId="{2B50F977-E808-4C0D-9A04-14E2D9634BBB}" type="presOf" srcId="{DFBEAE63-F8FD-480A-B17B-D0976E283C06}" destId="{FCBB7F22-EE23-42F0-9F54-9BC2171B83D5}" srcOrd="1" destOrd="0" presId="urn:microsoft.com/office/officeart/2005/8/layout/radial5"/>
    <dgm:cxn modelId="{F3B4C2B4-D172-4C79-8AE5-C166FA5FF9C0}" type="presOf" srcId="{095C5B6E-B917-4EA8-8A81-2993D6CEA866}" destId="{8A075117-3D5F-45B7-8B7C-D8845DCAF9FA}" srcOrd="0" destOrd="0" presId="urn:microsoft.com/office/officeart/2005/8/layout/radial5"/>
    <dgm:cxn modelId="{85EEC2BB-3AE6-4214-81F1-77FA7BB6CD91}" type="presOf" srcId="{13158118-A3E9-4B31-8B33-A8FE5AE89372}" destId="{65E2E474-D78F-4575-8613-427B658FD5FC}" srcOrd="0" destOrd="0" presId="urn:microsoft.com/office/officeart/2005/8/layout/radial5"/>
    <dgm:cxn modelId="{5B7AC416-8D6D-48F6-A1CB-9EA7CF6EAFBA}" type="presOf" srcId="{502272D5-72E6-40CD-A6A3-F3E4A1ACFC24}" destId="{DECC912F-6E6E-4A4B-B58C-F3E693CCBE76}" srcOrd="0" destOrd="0" presId="urn:microsoft.com/office/officeart/2005/8/layout/radial5"/>
    <dgm:cxn modelId="{334FB43B-D944-4F1E-A343-E830916742B4}" type="presOf" srcId="{FC553B0C-5A27-4F1E-9FE6-59DD8B9D28AD}" destId="{EA2FBE29-A390-426C-B978-715A81345C49}" srcOrd="0" destOrd="0" presId="urn:microsoft.com/office/officeart/2005/8/layout/radial5"/>
    <dgm:cxn modelId="{6700DC39-EFB4-47AB-AAE5-1BC1D6E500C0}" srcId="{13158118-A3E9-4B31-8B33-A8FE5AE89372}" destId="{095C5B6E-B917-4EA8-8A81-2993D6CEA866}" srcOrd="3" destOrd="0" parTransId="{DFBEAE63-F8FD-480A-B17B-D0976E283C06}" sibTransId="{14719718-FAE8-42E3-A8D3-80B205B77D0E}"/>
    <dgm:cxn modelId="{6AC01CBA-BE28-4110-8B32-60A9B2C48690}" type="presParOf" srcId="{4B00A8E8-F198-42CF-A45D-83836692DFC7}" destId="{65E2E474-D78F-4575-8613-427B658FD5FC}" srcOrd="0" destOrd="0" presId="urn:microsoft.com/office/officeart/2005/8/layout/radial5"/>
    <dgm:cxn modelId="{C9540785-2199-4E3D-B8FA-49A9DBAA6691}" type="presParOf" srcId="{4B00A8E8-F198-42CF-A45D-83836692DFC7}" destId="{DECC912F-6E6E-4A4B-B58C-F3E693CCBE76}" srcOrd="1" destOrd="0" presId="urn:microsoft.com/office/officeart/2005/8/layout/radial5"/>
    <dgm:cxn modelId="{4BCA9AFD-6901-4419-8617-D3F1D3B7BF84}" type="presParOf" srcId="{DECC912F-6E6E-4A4B-B58C-F3E693CCBE76}" destId="{EE94699A-A000-4494-839E-0A7BB5979C7B}" srcOrd="0" destOrd="0" presId="urn:microsoft.com/office/officeart/2005/8/layout/radial5"/>
    <dgm:cxn modelId="{A0B6212F-C9DA-46A4-A7C8-8144D795E7E7}" type="presParOf" srcId="{4B00A8E8-F198-42CF-A45D-83836692DFC7}" destId="{38CD1A9B-30A6-4CAE-B922-0DE3C6089E1C}" srcOrd="2" destOrd="0" presId="urn:microsoft.com/office/officeart/2005/8/layout/radial5"/>
    <dgm:cxn modelId="{D186AE4A-59EC-40DF-998F-991F49E59782}" type="presParOf" srcId="{4B00A8E8-F198-42CF-A45D-83836692DFC7}" destId="{EA2FBE29-A390-426C-B978-715A81345C49}" srcOrd="3" destOrd="0" presId="urn:microsoft.com/office/officeart/2005/8/layout/radial5"/>
    <dgm:cxn modelId="{116FBD02-36F6-47EF-AFDD-C3A9B9E494D8}" type="presParOf" srcId="{EA2FBE29-A390-426C-B978-715A81345C49}" destId="{6B0157CD-3802-4210-8DE9-2E8BD08D24DB}" srcOrd="0" destOrd="0" presId="urn:microsoft.com/office/officeart/2005/8/layout/radial5"/>
    <dgm:cxn modelId="{94AAA06D-8F46-498C-9446-6963AE4AC339}" type="presParOf" srcId="{4B00A8E8-F198-42CF-A45D-83836692DFC7}" destId="{311770BF-D0B9-45AF-97FA-306712D7EF02}" srcOrd="4" destOrd="0" presId="urn:microsoft.com/office/officeart/2005/8/layout/radial5"/>
    <dgm:cxn modelId="{EEA41B28-ADF4-4E94-98F7-D282BE44A1FD}" type="presParOf" srcId="{4B00A8E8-F198-42CF-A45D-83836692DFC7}" destId="{B7467FDA-BA8C-4765-A187-41424382C546}" srcOrd="5" destOrd="0" presId="urn:microsoft.com/office/officeart/2005/8/layout/radial5"/>
    <dgm:cxn modelId="{2AE31F7E-7F2E-40D3-8075-FC5B948216A6}" type="presParOf" srcId="{B7467FDA-BA8C-4765-A187-41424382C546}" destId="{AB6D4C0E-B915-4CC0-872A-BF3A29B90D42}" srcOrd="0" destOrd="0" presId="urn:microsoft.com/office/officeart/2005/8/layout/radial5"/>
    <dgm:cxn modelId="{49730FFA-173A-4FAC-871C-C67B51379E7C}" type="presParOf" srcId="{4B00A8E8-F198-42CF-A45D-83836692DFC7}" destId="{43B74A73-E6CB-4497-8ACE-5D2DDC84F5A8}" srcOrd="6" destOrd="0" presId="urn:microsoft.com/office/officeart/2005/8/layout/radial5"/>
    <dgm:cxn modelId="{D172E14C-4623-49B9-9635-171556627BD4}" type="presParOf" srcId="{4B00A8E8-F198-42CF-A45D-83836692DFC7}" destId="{AA988777-FF57-48C7-8154-382B89127789}" srcOrd="7" destOrd="0" presId="urn:microsoft.com/office/officeart/2005/8/layout/radial5"/>
    <dgm:cxn modelId="{3E7C7F70-56AB-4E39-9F8A-6FA1FC4180AD}" type="presParOf" srcId="{AA988777-FF57-48C7-8154-382B89127789}" destId="{FCBB7F22-EE23-42F0-9F54-9BC2171B83D5}" srcOrd="0" destOrd="0" presId="urn:microsoft.com/office/officeart/2005/8/layout/radial5"/>
    <dgm:cxn modelId="{74ED841E-24C7-4077-A2FF-0226BFCD518B}" type="presParOf" srcId="{4B00A8E8-F198-42CF-A45D-83836692DFC7}" destId="{8A075117-3D5F-45B7-8B7C-D8845DCAF9FA}" srcOrd="8" destOrd="0" presId="urn:microsoft.com/office/officeart/2005/8/layout/radial5"/>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20F00B-3CBB-4307-A2AB-1C1460AFE4EC}"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13158118-A3E9-4B31-8B33-A8FE5AE89372}">
      <dgm:prSet phldrT="[Text]"/>
      <dgm:spPr>
        <a:xfrm>
          <a:off x="2371540" y="1228540"/>
          <a:ext cx="743318" cy="743318"/>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CLEAN ENERGY</a:t>
          </a:r>
        </a:p>
      </dgm:t>
    </dgm:pt>
    <dgm:pt modelId="{0221CEB4-C4BB-4DBE-A341-61AD3FC5B4D1}" type="parTrans" cxnId="{43635ACE-10A6-4B25-8CF6-AC9A44C2FEA7}">
      <dgm:prSet/>
      <dgm:spPr/>
      <dgm:t>
        <a:bodyPr/>
        <a:lstStyle/>
        <a:p>
          <a:endParaRPr lang="en-US"/>
        </a:p>
      </dgm:t>
    </dgm:pt>
    <dgm:pt modelId="{9BD0889D-6F07-495B-A1A0-38C679F92D7E}" type="sibTrans" cxnId="{43635ACE-10A6-4B25-8CF6-AC9A44C2FEA7}">
      <dgm:prSet/>
      <dgm:spPr/>
      <dgm:t>
        <a:bodyPr/>
        <a:lstStyle/>
        <a:p>
          <a:endParaRPr lang="en-US"/>
        </a:p>
      </dgm:t>
    </dgm:pt>
    <dgm:pt modelId="{46FA2F65-D1C7-4192-8154-C287A223BE26}">
      <dgm:prSet phldrT="[Text]"/>
      <dgm:spPr>
        <a:xfrm>
          <a:off x="2278626" y="1765"/>
          <a:ext cx="929147" cy="92914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CLEAN WATER &amp; SANITATION</a:t>
          </a:r>
        </a:p>
      </dgm:t>
    </dgm:pt>
    <dgm:pt modelId="{502272D5-72E6-40CD-A6A3-F3E4A1ACFC24}" type="parTrans" cxnId="{E23AE00E-5015-41FA-BF43-440BE7F8C0E8}">
      <dgm:prSet/>
      <dgm:spPr>
        <a:xfrm rot="16200000">
          <a:off x="2664328" y="971476"/>
          <a:ext cx="157742" cy="225429"/>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24F964CB-266C-40BE-8C8A-6353D65B0572}" type="sibTrans" cxnId="{E23AE00E-5015-41FA-BF43-440BE7F8C0E8}">
      <dgm:prSet/>
      <dgm:spPr/>
      <dgm:t>
        <a:bodyPr/>
        <a:lstStyle/>
        <a:p>
          <a:endParaRPr lang="en-US"/>
        </a:p>
      </dgm:t>
    </dgm:pt>
    <dgm:pt modelId="{35FB7421-A4A8-482B-ABEF-7611088C44EF}">
      <dgm:prSet phldrT="[Text]"/>
      <dgm:spPr>
        <a:xfrm>
          <a:off x="3412486" y="1135626"/>
          <a:ext cx="929147" cy="92914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RESPONSIBLE CONSUMPTION &amp; PRODUCTION</a:t>
          </a:r>
        </a:p>
      </dgm:t>
    </dgm:pt>
    <dgm:pt modelId="{FC553B0C-5A27-4F1E-9FE6-59DD8B9D28AD}" type="parTrans" cxnId="{44AE00CF-E896-42F2-A8C4-4900C0F1C95F}">
      <dgm:prSet/>
      <dgm:spPr>
        <a:xfrm>
          <a:off x="3180337" y="1487485"/>
          <a:ext cx="157742" cy="225429"/>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AB61AA15-2E74-4CF2-B8A7-1BB5F5BB15AB}" type="sibTrans" cxnId="{44AE00CF-E896-42F2-A8C4-4900C0F1C95F}">
      <dgm:prSet/>
      <dgm:spPr/>
      <dgm:t>
        <a:bodyPr/>
        <a:lstStyle/>
        <a:p>
          <a:endParaRPr lang="en-US"/>
        </a:p>
      </dgm:t>
    </dgm:pt>
    <dgm:pt modelId="{29F08B2D-0F75-428B-A419-894E67DF0C0E}">
      <dgm:prSet phldrT="[Text]"/>
      <dgm:spPr>
        <a:xfrm>
          <a:off x="2186963" y="2271252"/>
          <a:ext cx="929147" cy="92914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CLIMATE ACTION</a:t>
          </a:r>
        </a:p>
      </dgm:t>
    </dgm:pt>
    <dgm:pt modelId="{134D5F7A-57A8-4122-A4FB-F3CFE39E7A9E}" type="parTrans" cxnId="{50C5CE9D-4CFE-42F8-86A2-0A54297DCB36}">
      <dgm:prSet/>
      <dgm:spPr>
        <a:xfrm rot="5676878">
          <a:off x="2621154" y="2004459"/>
          <a:ext cx="160635" cy="225429"/>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7C7795C0-8C49-4947-96CF-13728EDE86DF}" type="sibTrans" cxnId="{50C5CE9D-4CFE-42F8-86A2-0A54297DCB36}">
      <dgm:prSet/>
      <dgm:spPr/>
      <dgm:t>
        <a:bodyPr/>
        <a:lstStyle/>
        <a:p>
          <a:endParaRPr lang="en-US"/>
        </a:p>
      </dgm:t>
    </dgm:pt>
    <dgm:pt modelId="{095C5B6E-B917-4EA8-8A81-2993D6CEA866}">
      <dgm:prSet phldrT="[Text]"/>
      <dgm:spPr>
        <a:xfrm>
          <a:off x="1144765" y="1135626"/>
          <a:ext cx="929147" cy="92914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a:solidFill>
                <a:sysClr val="window" lastClr="FFFFFF"/>
              </a:solidFill>
              <a:latin typeface="Calibri" panose="020F0502020204030204"/>
              <a:ea typeface="+mn-ea"/>
              <a:cs typeface="+mn-cs"/>
            </a:rPr>
            <a:t>SUSTAINABLE CITIES AND COMMUNITIES</a:t>
          </a:r>
        </a:p>
      </dgm:t>
    </dgm:pt>
    <dgm:pt modelId="{DFBEAE63-F8FD-480A-B17B-D0976E283C06}" type="parTrans" cxnId="{6700DC39-EFB4-47AB-AAE5-1BC1D6E500C0}">
      <dgm:prSet/>
      <dgm:spPr>
        <a:xfrm rot="10800000">
          <a:off x="2148320" y="1487485"/>
          <a:ext cx="157742" cy="225429"/>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endParaRPr lang="en-US">
            <a:solidFill>
              <a:sysClr val="window" lastClr="FFFFFF"/>
            </a:solidFill>
            <a:latin typeface="Calibri" panose="020F0502020204030204"/>
            <a:ea typeface="+mn-ea"/>
            <a:cs typeface="+mn-cs"/>
          </a:endParaRPr>
        </a:p>
      </dgm:t>
    </dgm:pt>
    <dgm:pt modelId="{14719718-FAE8-42E3-A8D3-80B205B77D0E}" type="sibTrans" cxnId="{6700DC39-EFB4-47AB-AAE5-1BC1D6E500C0}">
      <dgm:prSet/>
      <dgm:spPr/>
      <dgm:t>
        <a:bodyPr/>
        <a:lstStyle/>
        <a:p>
          <a:endParaRPr lang="en-US"/>
        </a:p>
      </dgm:t>
    </dgm:pt>
    <dgm:pt modelId="{4B00A8E8-F198-42CF-A45D-83836692DFC7}" type="pres">
      <dgm:prSet presAssocID="{5020F00B-3CBB-4307-A2AB-1C1460AFE4EC}" presName="Name0" presStyleCnt="0">
        <dgm:presLayoutVars>
          <dgm:chMax val="1"/>
          <dgm:dir/>
          <dgm:animLvl val="ctr"/>
          <dgm:resizeHandles val="exact"/>
        </dgm:presLayoutVars>
      </dgm:prSet>
      <dgm:spPr/>
      <dgm:t>
        <a:bodyPr/>
        <a:lstStyle/>
        <a:p>
          <a:endParaRPr lang="en-US"/>
        </a:p>
      </dgm:t>
    </dgm:pt>
    <dgm:pt modelId="{65E2E474-D78F-4575-8613-427B658FD5FC}" type="pres">
      <dgm:prSet presAssocID="{13158118-A3E9-4B31-8B33-A8FE5AE89372}" presName="centerShape" presStyleLbl="node0" presStyleIdx="0" presStyleCnt="1"/>
      <dgm:spPr>
        <a:prstGeom prst="ellipse">
          <a:avLst/>
        </a:prstGeom>
      </dgm:spPr>
      <dgm:t>
        <a:bodyPr/>
        <a:lstStyle/>
        <a:p>
          <a:endParaRPr lang="en-US"/>
        </a:p>
      </dgm:t>
    </dgm:pt>
    <dgm:pt modelId="{DECC912F-6E6E-4A4B-B58C-F3E693CCBE76}" type="pres">
      <dgm:prSet presAssocID="{502272D5-72E6-40CD-A6A3-F3E4A1ACFC24}" presName="parTrans" presStyleLbl="sibTrans2D1" presStyleIdx="0" presStyleCnt="4"/>
      <dgm:spPr>
        <a:prstGeom prst="rightArrow">
          <a:avLst>
            <a:gd name="adj1" fmla="val 60000"/>
            <a:gd name="adj2" fmla="val 50000"/>
          </a:avLst>
        </a:prstGeom>
      </dgm:spPr>
      <dgm:t>
        <a:bodyPr/>
        <a:lstStyle/>
        <a:p>
          <a:endParaRPr lang="en-US"/>
        </a:p>
      </dgm:t>
    </dgm:pt>
    <dgm:pt modelId="{EE94699A-A000-4494-839E-0A7BB5979C7B}" type="pres">
      <dgm:prSet presAssocID="{502272D5-72E6-40CD-A6A3-F3E4A1ACFC24}" presName="connectorText" presStyleLbl="sibTrans2D1" presStyleIdx="0" presStyleCnt="4"/>
      <dgm:spPr/>
      <dgm:t>
        <a:bodyPr/>
        <a:lstStyle/>
        <a:p>
          <a:endParaRPr lang="en-US"/>
        </a:p>
      </dgm:t>
    </dgm:pt>
    <dgm:pt modelId="{38CD1A9B-30A6-4CAE-B922-0DE3C6089E1C}" type="pres">
      <dgm:prSet presAssocID="{46FA2F65-D1C7-4192-8154-C287A223BE26}" presName="node" presStyleLbl="node1" presStyleIdx="0" presStyleCnt="4">
        <dgm:presLayoutVars>
          <dgm:bulletEnabled val="1"/>
        </dgm:presLayoutVars>
      </dgm:prSet>
      <dgm:spPr>
        <a:prstGeom prst="ellipse">
          <a:avLst/>
        </a:prstGeom>
      </dgm:spPr>
      <dgm:t>
        <a:bodyPr/>
        <a:lstStyle/>
        <a:p>
          <a:endParaRPr lang="en-US"/>
        </a:p>
      </dgm:t>
    </dgm:pt>
    <dgm:pt modelId="{EA2FBE29-A390-426C-B978-715A81345C49}" type="pres">
      <dgm:prSet presAssocID="{FC553B0C-5A27-4F1E-9FE6-59DD8B9D28AD}" presName="parTrans" presStyleLbl="sibTrans2D1" presStyleIdx="1" presStyleCnt="4"/>
      <dgm:spPr>
        <a:prstGeom prst="rightArrow">
          <a:avLst>
            <a:gd name="adj1" fmla="val 60000"/>
            <a:gd name="adj2" fmla="val 50000"/>
          </a:avLst>
        </a:prstGeom>
      </dgm:spPr>
      <dgm:t>
        <a:bodyPr/>
        <a:lstStyle/>
        <a:p>
          <a:endParaRPr lang="en-US"/>
        </a:p>
      </dgm:t>
    </dgm:pt>
    <dgm:pt modelId="{6B0157CD-3802-4210-8DE9-2E8BD08D24DB}" type="pres">
      <dgm:prSet presAssocID="{FC553B0C-5A27-4F1E-9FE6-59DD8B9D28AD}" presName="connectorText" presStyleLbl="sibTrans2D1" presStyleIdx="1" presStyleCnt="4"/>
      <dgm:spPr/>
      <dgm:t>
        <a:bodyPr/>
        <a:lstStyle/>
        <a:p>
          <a:endParaRPr lang="en-US"/>
        </a:p>
      </dgm:t>
    </dgm:pt>
    <dgm:pt modelId="{311770BF-D0B9-45AF-97FA-306712D7EF02}" type="pres">
      <dgm:prSet presAssocID="{35FB7421-A4A8-482B-ABEF-7611088C44EF}" presName="node" presStyleLbl="node1" presStyleIdx="1" presStyleCnt="4">
        <dgm:presLayoutVars>
          <dgm:bulletEnabled val="1"/>
        </dgm:presLayoutVars>
      </dgm:prSet>
      <dgm:spPr>
        <a:prstGeom prst="ellipse">
          <a:avLst/>
        </a:prstGeom>
      </dgm:spPr>
      <dgm:t>
        <a:bodyPr/>
        <a:lstStyle/>
        <a:p>
          <a:endParaRPr lang="en-US"/>
        </a:p>
      </dgm:t>
    </dgm:pt>
    <dgm:pt modelId="{B7467FDA-BA8C-4765-A187-41424382C546}" type="pres">
      <dgm:prSet presAssocID="{134D5F7A-57A8-4122-A4FB-F3CFE39E7A9E}" presName="parTrans" presStyleLbl="sibTrans2D1" presStyleIdx="2" presStyleCnt="4"/>
      <dgm:spPr>
        <a:prstGeom prst="rightArrow">
          <a:avLst>
            <a:gd name="adj1" fmla="val 60000"/>
            <a:gd name="adj2" fmla="val 50000"/>
          </a:avLst>
        </a:prstGeom>
      </dgm:spPr>
      <dgm:t>
        <a:bodyPr/>
        <a:lstStyle/>
        <a:p>
          <a:endParaRPr lang="en-US"/>
        </a:p>
      </dgm:t>
    </dgm:pt>
    <dgm:pt modelId="{AB6D4C0E-B915-4CC0-872A-BF3A29B90D42}" type="pres">
      <dgm:prSet presAssocID="{134D5F7A-57A8-4122-A4FB-F3CFE39E7A9E}" presName="connectorText" presStyleLbl="sibTrans2D1" presStyleIdx="2" presStyleCnt="4"/>
      <dgm:spPr/>
      <dgm:t>
        <a:bodyPr/>
        <a:lstStyle/>
        <a:p>
          <a:endParaRPr lang="en-US"/>
        </a:p>
      </dgm:t>
    </dgm:pt>
    <dgm:pt modelId="{43B74A73-E6CB-4497-8ACE-5D2DDC84F5A8}" type="pres">
      <dgm:prSet presAssocID="{29F08B2D-0F75-428B-A419-894E67DF0C0E}" presName="node" presStyleLbl="node1" presStyleIdx="2" presStyleCnt="4" custRadScaleRad="102058" custRadScaleInc="10096">
        <dgm:presLayoutVars>
          <dgm:bulletEnabled val="1"/>
        </dgm:presLayoutVars>
      </dgm:prSet>
      <dgm:spPr>
        <a:prstGeom prst="ellipse">
          <a:avLst/>
        </a:prstGeom>
      </dgm:spPr>
      <dgm:t>
        <a:bodyPr/>
        <a:lstStyle/>
        <a:p>
          <a:endParaRPr lang="en-US"/>
        </a:p>
      </dgm:t>
    </dgm:pt>
    <dgm:pt modelId="{AA988777-FF57-48C7-8154-382B89127789}" type="pres">
      <dgm:prSet presAssocID="{DFBEAE63-F8FD-480A-B17B-D0976E283C06}" presName="parTrans" presStyleLbl="sibTrans2D1" presStyleIdx="3" presStyleCnt="4"/>
      <dgm:spPr>
        <a:prstGeom prst="rightArrow">
          <a:avLst>
            <a:gd name="adj1" fmla="val 60000"/>
            <a:gd name="adj2" fmla="val 50000"/>
          </a:avLst>
        </a:prstGeom>
      </dgm:spPr>
      <dgm:t>
        <a:bodyPr/>
        <a:lstStyle/>
        <a:p>
          <a:endParaRPr lang="en-US"/>
        </a:p>
      </dgm:t>
    </dgm:pt>
    <dgm:pt modelId="{FCBB7F22-EE23-42F0-9F54-9BC2171B83D5}" type="pres">
      <dgm:prSet presAssocID="{DFBEAE63-F8FD-480A-B17B-D0976E283C06}" presName="connectorText" presStyleLbl="sibTrans2D1" presStyleIdx="3" presStyleCnt="4"/>
      <dgm:spPr/>
      <dgm:t>
        <a:bodyPr/>
        <a:lstStyle/>
        <a:p>
          <a:endParaRPr lang="en-US"/>
        </a:p>
      </dgm:t>
    </dgm:pt>
    <dgm:pt modelId="{8A075117-3D5F-45B7-8B7C-D8845DCAF9FA}" type="pres">
      <dgm:prSet presAssocID="{095C5B6E-B917-4EA8-8A81-2993D6CEA866}" presName="node" presStyleLbl="node1" presStyleIdx="3" presStyleCnt="4">
        <dgm:presLayoutVars>
          <dgm:bulletEnabled val="1"/>
        </dgm:presLayoutVars>
      </dgm:prSet>
      <dgm:spPr>
        <a:prstGeom prst="ellipse">
          <a:avLst/>
        </a:prstGeom>
      </dgm:spPr>
      <dgm:t>
        <a:bodyPr/>
        <a:lstStyle/>
        <a:p>
          <a:endParaRPr lang="en-US"/>
        </a:p>
      </dgm:t>
    </dgm:pt>
  </dgm:ptLst>
  <dgm:cxnLst>
    <dgm:cxn modelId="{79C8FA44-BB2E-49EF-8861-DB36AB68C9E9}" type="presOf" srcId="{DFBEAE63-F8FD-480A-B17B-D0976E283C06}" destId="{AA988777-FF57-48C7-8154-382B89127789}" srcOrd="0" destOrd="0" presId="urn:microsoft.com/office/officeart/2005/8/layout/radial5"/>
    <dgm:cxn modelId="{07843BD0-1A2D-422B-89D2-C601670EB0AB}" type="presOf" srcId="{DFBEAE63-F8FD-480A-B17B-D0976E283C06}" destId="{FCBB7F22-EE23-42F0-9F54-9BC2171B83D5}" srcOrd="1" destOrd="0" presId="urn:microsoft.com/office/officeart/2005/8/layout/radial5"/>
    <dgm:cxn modelId="{4FE71564-663F-43C5-B8DC-AECEFFC231B3}" type="presOf" srcId="{46FA2F65-D1C7-4192-8154-C287A223BE26}" destId="{38CD1A9B-30A6-4CAE-B922-0DE3C6089E1C}" srcOrd="0" destOrd="0" presId="urn:microsoft.com/office/officeart/2005/8/layout/radial5"/>
    <dgm:cxn modelId="{FB2882B8-6894-48AF-825D-FDDA2F012CFA}" type="presOf" srcId="{134D5F7A-57A8-4122-A4FB-F3CFE39E7A9E}" destId="{AB6D4C0E-B915-4CC0-872A-BF3A29B90D42}" srcOrd="1" destOrd="0" presId="urn:microsoft.com/office/officeart/2005/8/layout/radial5"/>
    <dgm:cxn modelId="{E23AE00E-5015-41FA-BF43-440BE7F8C0E8}" srcId="{13158118-A3E9-4B31-8B33-A8FE5AE89372}" destId="{46FA2F65-D1C7-4192-8154-C287A223BE26}" srcOrd="0" destOrd="0" parTransId="{502272D5-72E6-40CD-A6A3-F3E4A1ACFC24}" sibTransId="{24F964CB-266C-40BE-8C8A-6353D65B0572}"/>
    <dgm:cxn modelId="{8099A5EE-403D-48CB-A6E3-2DBCB9434284}" type="presOf" srcId="{35FB7421-A4A8-482B-ABEF-7611088C44EF}" destId="{311770BF-D0B9-45AF-97FA-306712D7EF02}" srcOrd="0" destOrd="0" presId="urn:microsoft.com/office/officeart/2005/8/layout/radial5"/>
    <dgm:cxn modelId="{44AE00CF-E896-42F2-A8C4-4900C0F1C95F}" srcId="{13158118-A3E9-4B31-8B33-A8FE5AE89372}" destId="{35FB7421-A4A8-482B-ABEF-7611088C44EF}" srcOrd="1" destOrd="0" parTransId="{FC553B0C-5A27-4F1E-9FE6-59DD8B9D28AD}" sibTransId="{AB61AA15-2E74-4CF2-B8A7-1BB5F5BB15AB}"/>
    <dgm:cxn modelId="{43635ACE-10A6-4B25-8CF6-AC9A44C2FEA7}" srcId="{5020F00B-3CBB-4307-A2AB-1C1460AFE4EC}" destId="{13158118-A3E9-4B31-8B33-A8FE5AE89372}" srcOrd="0" destOrd="0" parTransId="{0221CEB4-C4BB-4DBE-A341-61AD3FC5B4D1}" sibTransId="{9BD0889D-6F07-495B-A1A0-38C679F92D7E}"/>
    <dgm:cxn modelId="{0A3F9C72-CC9D-41DA-A049-A5D3D11EB720}" type="presOf" srcId="{FC553B0C-5A27-4F1E-9FE6-59DD8B9D28AD}" destId="{EA2FBE29-A390-426C-B978-715A81345C49}" srcOrd="0" destOrd="0" presId="urn:microsoft.com/office/officeart/2005/8/layout/radial5"/>
    <dgm:cxn modelId="{25C1B77B-13C1-41E0-A9DE-0CF5FACBB79E}" type="presOf" srcId="{29F08B2D-0F75-428B-A419-894E67DF0C0E}" destId="{43B74A73-E6CB-4497-8ACE-5D2DDC84F5A8}" srcOrd="0" destOrd="0" presId="urn:microsoft.com/office/officeart/2005/8/layout/radial5"/>
    <dgm:cxn modelId="{2316669C-5CA6-4F57-BACE-DEBF1DD5B67C}" type="presOf" srcId="{FC553B0C-5A27-4F1E-9FE6-59DD8B9D28AD}" destId="{6B0157CD-3802-4210-8DE9-2E8BD08D24DB}" srcOrd="1" destOrd="0" presId="urn:microsoft.com/office/officeart/2005/8/layout/radial5"/>
    <dgm:cxn modelId="{50C5CE9D-4CFE-42F8-86A2-0A54297DCB36}" srcId="{13158118-A3E9-4B31-8B33-A8FE5AE89372}" destId="{29F08B2D-0F75-428B-A419-894E67DF0C0E}" srcOrd="2" destOrd="0" parTransId="{134D5F7A-57A8-4122-A4FB-F3CFE39E7A9E}" sibTransId="{7C7795C0-8C49-4947-96CF-13728EDE86DF}"/>
    <dgm:cxn modelId="{FF1D2480-3FE3-4822-B585-D431A834BBA7}" type="presOf" srcId="{095C5B6E-B917-4EA8-8A81-2993D6CEA866}" destId="{8A075117-3D5F-45B7-8B7C-D8845DCAF9FA}" srcOrd="0" destOrd="0" presId="urn:microsoft.com/office/officeart/2005/8/layout/radial5"/>
    <dgm:cxn modelId="{C6C0A35D-27A0-44C5-9D61-8C335115F965}" type="presOf" srcId="{13158118-A3E9-4B31-8B33-A8FE5AE89372}" destId="{65E2E474-D78F-4575-8613-427B658FD5FC}" srcOrd="0" destOrd="0" presId="urn:microsoft.com/office/officeart/2005/8/layout/radial5"/>
    <dgm:cxn modelId="{3D206A52-30DB-4DF3-A280-A1831BB3420D}" type="presOf" srcId="{5020F00B-3CBB-4307-A2AB-1C1460AFE4EC}" destId="{4B00A8E8-F198-42CF-A45D-83836692DFC7}" srcOrd="0" destOrd="0" presId="urn:microsoft.com/office/officeart/2005/8/layout/radial5"/>
    <dgm:cxn modelId="{83A17B4E-C40C-4B20-B508-9379E2AF40DF}" type="presOf" srcId="{134D5F7A-57A8-4122-A4FB-F3CFE39E7A9E}" destId="{B7467FDA-BA8C-4765-A187-41424382C546}" srcOrd="0" destOrd="0" presId="urn:microsoft.com/office/officeart/2005/8/layout/radial5"/>
    <dgm:cxn modelId="{37B7FF77-F94A-4A92-9854-8E6838654436}" type="presOf" srcId="{502272D5-72E6-40CD-A6A3-F3E4A1ACFC24}" destId="{DECC912F-6E6E-4A4B-B58C-F3E693CCBE76}" srcOrd="0" destOrd="0" presId="urn:microsoft.com/office/officeart/2005/8/layout/radial5"/>
    <dgm:cxn modelId="{DD8E6037-FEF6-41B1-8069-4BD2A4C16FE5}" type="presOf" srcId="{502272D5-72E6-40CD-A6A3-F3E4A1ACFC24}" destId="{EE94699A-A000-4494-839E-0A7BB5979C7B}" srcOrd="1" destOrd="0" presId="urn:microsoft.com/office/officeart/2005/8/layout/radial5"/>
    <dgm:cxn modelId="{6700DC39-EFB4-47AB-AAE5-1BC1D6E500C0}" srcId="{13158118-A3E9-4B31-8B33-A8FE5AE89372}" destId="{095C5B6E-B917-4EA8-8A81-2993D6CEA866}" srcOrd="3" destOrd="0" parTransId="{DFBEAE63-F8FD-480A-B17B-D0976E283C06}" sibTransId="{14719718-FAE8-42E3-A8D3-80B205B77D0E}"/>
    <dgm:cxn modelId="{E1941CED-F404-417E-805D-C88B3C74BAAB}" type="presParOf" srcId="{4B00A8E8-F198-42CF-A45D-83836692DFC7}" destId="{65E2E474-D78F-4575-8613-427B658FD5FC}" srcOrd="0" destOrd="0" presId="urn:microsoft.com/office/officeart/2005/8/layout/radial5"/>
    <dgm:cxn modelId="{4878315A-1EA8-454E-9329-FC4BE418FFA8}" type="presParOf" srcId="{4B00A8E8-F198-42CF-A45D-83836692DFC7}" destId="{DECC912F-6E6E-4A4B-B58C-F3E693CCBE76}" srcOrd="1" destOrd="0" presId="urn:microsoft.com/office/officeart/2005/8/layout/radial5"/>
    <dgm:cxn modelId="{A0C4BE97-6B2B-474C-B61D-6737A24495C3}" type="presParOf" srcId="{DECC912F-6E6E-4A4B-B58C-F3E693CCBE76}" destId="{EE94699A-A000-4494-839E-0A7BB5979C7B}" srcOrd="0" destOrd="0" presId="urn:microsoft.com/office/officeart/2005/8/layout/radial5"/>
    <dgm:cxn modelId="{0281419F-4136-4BD5-9195-0FE1F5B2CB5F}" type="presParOf" srcId="{4B00A8E8-F198-42CF-A45D-83836692DFC7}" destId="{38CD1A9B-30A6-4CAE-B922-0DE3C6089E1C}" srcOrd="2" destOrd="0" presId="urn:microsoft.com/office/officeart/2005/8/layout/radial5"/>
    <dgm:cxn modelId="{E3529CFB-8D23-4499-B22B-C14AE50C0C98}" type="presParOf" srcId="{4B00A8E8-F198-42CF-A45D-83836692DFC7}" destId="{EA2FBE29-A390-426C-B978-715A81345C49}" srcOrd="3" destOrd="0" presId="urn:microsoft.com/office/officeart/2005/8/layout/radial5"/>
    <dgm:cxn modelId="{9F437A15-90FF-4330-9B81-DCB8ABF90BE1}" type="presParOf" srcId="{EA2FBE29-A390-426C-B978-715A81345C49}" destId="{6B0157CD-3802-4210-8DE9-2E8BD08D24DB}" srcOrd="0" destOrd="0" presId="urn:microsoft.com/office/officeart/2005/8/layout/radial5"/>
    <dgm:cxn modelId="{89ADA45A-C3DC-4156-BDA5-D1EE4676B365}" type="presParOf" srcId="{4B00A8E8-F198-42CF-A45D-83836692DFC7}" destId="{311770BF-D0B9-45AF-97FA-306712D7EF02}" srcOrd="4" destOrd="0" presId="urn:microsoft.com/office/officeart/2005/8/layout/radial5"/>
    <dgm:cxn modelId="{F0DD7677-BEEB-4236-9410-B1D3F7FBC02E}" type="presParOf" srcId="{4B00A8E8-F198-42CF-A45D-83836692DFC7}" destId="{B7467FDA-BA8C-4765-A187-41424382C546}" srcOrd="5" destOrd="0" presId="urn:microsoft.com/office/officeart/2005/8/layout/radial5"/>
    <dgm:cxn modelId="{68DC2048-6C86-4BEE-9C5D-72F0D2BCC6B5}" type="presParOf" srcId="{B7467FDA-BA8C-4765-A187-41424382C546}" destId="{AB6D4C0E-B915-4CC0-872A-BF3A29B90D42}" srcOrd="0" destOrd="0" presId="urn:microsoft.com/office/officeart/2005/8/layout/radial5"/>
    <dgm:cxn modelId="{245E5215-FC46-479A-9B9E-81D0C9CD9E15}" type="presParOf" srcId="{4B00A8E8-F198-42CF-A45D-83836692DFC7}" destId="{43B74A73-E6CB-4497-8ACE-5D2DDC84F5A8}" srcOrd="6" destOrd="0" presId="urn:microsoft.com/office/officeart/2005/8/layout/radial5"/>
    <dgm:cxn modelId="{79167923-A479-429C-86EB-42AFA0FC4BD0}" type="presParOf" srcId="{4B00A8E8-F198-42CF-A45D-83836692DFC7}" destId="{AA988777-FF57-48C7-8154-382B89127789}" srcOrd="7" destOrd="0" presId="urn:microsoft.com/office/officeart/2005/8/layout/radial5"/>
    <dgm:cxn modelId="{951098A4-B3A9-4957-BD28-EE1FAE02F79E}" type="presParOf" srcId="{AA988777-FF57-48C7-8154-382B89127789}" destId="{FCBB7F22-EE23-42F0-9F54-9BC2171B83D5}" srcOrd="0" destOrd="0" presId="urn:microsoft.com/office/officeart/2005/8/layout/radial5"/>
    <dgm:cxn modelId="{1A38296C-EBD6-4CC5-97C9-D5C590D7CECB}" type="presParOf" srcId="{4B00A8E8-F198-42CF-A45D-83836692DFC7}" destId="{8A075117-3D5F-45B7-8B7C-D8845DCAF9FA}" srcOrd="8" destOrd="0" presId="urn:microsoft.com/office/officeart/2005/8/layout/radial5"/>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2E474-D78F-4575-8613-427B658FD5FC}">
      <dsp:nvSpPr>
        <dsp:cNvPr id="0" name=""/>
        <dsp:cNvSpPr/>
      </dsp:nvSpPr>
      <dsp:spPr>
        <a:xfrm>
          <a:off x="2104730" y="1228430"/>
          <a:ext cx="743539" cy="743539"/>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a:solidFill>
                <a:sysClr val="window" lastClr="FFFFFF"/>
              </a:solidFill>
              <a:latin typeface="Calibri" panose="020F0502020204030204"/>
              <a:ea typeface="+mn-ea"/>
              <a:cs typeface="+mn-cs"/>
            </a:rPr>
            <a:t>CLEAN ENERGY</a:t>
          </a:r>
        </a:p>
      </dsp:txBody>
      <dsp:txXfrm>
        <a:off x="2213619" y="1337319"/>
        <a:ext cx="525761" cy="525761"/>
      </dsp:txXfrm>
    </dsp:sp>
    <dsp:sp modelId="{DECC912F-6E6E-4A4B-B58C-F3E693CCBE76}">
      <dsp:nvSpPr>
        <dsp:cNvPr id="0" name=""/>
        <dsp:cNvSpPr/>
      </dsp:nvSpPr>
      <dsp:spPr>
        <a:xfrm rot="16200000">
          <a:off x="2397202" y="994597"/>
          <a:ext cx="158595" cy="177405"/>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solidFill>
              <a:sysClr val="window" lastClr="FFFFFF"/>
            </a:solidFill>
            <a:latin typeface="Calibri" panose="020F0502020204030204"/>
            <a:ea typeface="+mn-ea"/>
            <a:cs typeface="+mn-cs"/>
          </a:endParaRPr>
        </a:p>
      </dsp:txBody>
      <dsp:txXfrm>
        <a:off x="2420991" y="1053867"/>
        <a:ext cx="111017" cy="106443"/>
      </dsp:txXfrm>
    </dsp:sp>
    <dsp:sp modelId="{38CD1A9B-30A6-4CAE-B922-0DE3C6089E1C}">
      <dsp:nvSpPr>
        <dsp:cNvPr id="0" name=""/>
        <dsp:cNvSpPr/>
      </dsp:nvSpPr>
      <dsp:spPr>
        <a:xfrm>
          <a:off x="2014692" y="5577"/>
          <a:ext cx="923615" cy="923615"/>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n-US" sz="600" kern="1200">
              <a:solidFill>
                <a:sysClr val="window" lastClr="FFFFFF"/>
              </a:solidFill>
              <a:latin typeface="Calibri" panose="020F0502020204030204"/>
              <a:ea typeface="+mn-ea"/>
              <a:cs typeface="+mn-cs"/>
            </a:rPr>
            <a:t>QUALITY</a:t>
          </a:r>
          <a:r>
            <a:rPr lang="en-US" sz="600" kern="1200" baseline="0">
              <a:solidFill>
                <a:sysClr val="window" lastClr="FFFFFF"/>
              </a:solidFill>
              <a:latin typeface="Calibri" panose="020F0502020204030204"/>
              <a:ea typeface="+mn-ea"/>
              <a:cs typeface="+mn-cs"/>
            </a:rPr>
            <a:t> EDUCATION</a:t>
          </a:r>
          <a:endParaRPr lang="en-US" sz="600" kern="1200">
            <a:solidFill>
              <a:sysClr val="window" lastClr="FFFFFF"/>
            </a:solidFill>
            <a:latin typeface="Calibri" panose="020F0502020204030204"/>
            <a:ea typeface="+mn-ea"/>
            <a:cs typeface="+mn-cs"/>
          </a:endParaRPr>
        </a:p>
      </dsp:txBody>
      <dsp:txXfrm>
        <a:off x="2149952" y="140837"/>
        <a:ext cx="653095" cy="653095"/>
      </dsp:txXfrm>
    </dsp:sp>
    <dsp:sp modelId="{EA2FBE29-A390-426C-B978-715A81345C49}">
      <dsp:nvSpPr>
        <dsp:cNvPr id="0" name=""/>
        <dsp:cNvSpPr/>
      </dsp:nvSpPr>
      <dsp:spPr>
        <a:xfrm>
          <a:off x="2914101" y="1511497"/>
          <a:ext cx="158595" cy="177405"/>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solidFill>
              <a:sysClr val="window" lastClr="FFFFFF"/>
            </a:solidFill>
            <a:latin typeface="Calibri" panose="020F0502020204030204"/>
            <a:ea typeface="+mn-ea"/>
            <a:cs typeface="+mn-cs"/>
          </a:endParaRPr>
        </a:p>
      </dsp:txBody>
      <dsp:txXfrm>
        <a:off x="2914101" y="1546978"/>
        <a:ext cx="111017" cy="106443"/>
      </dsp:txXfrm>
    </dsp:sp>
    <dsp:sp modelId="{311770BF-D0B9-45AF-97FA-306712D7EF02}">
      <dsp:nvSpPr>
        <dsp:cNvPr id="0" name=""/>
        <dsp:cNvSpPr/>
      </dsp:nvSpPr>
      <dsp:spPr>
        <a:xfrm>
          <a:off x="3147506" y="1138392"/>
          <a:ext cx="923615" cy="923615"/>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n-US" sz="600" kern="1200">
              <a:solidFill>
                <a:sysClr val="window" lastClr="FFFFFF"/>
              </a:solidFill>
              <a:latin typeface="Calibri" panose="020F0502020204030204"/>
              <a:ea typeface="+mn-ea"/>
              <a:cs typeface="+mn-cs"/>
            </a:rPr>
            <a:t>GENDER EQUALITY</a:t>
          </a:r>
        </a:p>
      </dsp:txBody>
      <dsp:txXfrm>
        <a:off x="3282766" y="1273652"/>
        <a:ext cx="653095" cy="653095"/>
      </dsp:txXfrm>
    </dsp:sp>
    <dsp:sp modelId="{B7467FDA-BA8C-4765-A187-41424382C546}">
      <dsp:nvSpPr>
        <dsp:cNvPr id="0" name=""/>
        <dsp:cNvSpPr/>
      </dsp:nvSpPr>
      <dsp:spPr>
        <a:xfrm rot="5675955">
          <a:off x="2352941" y="2031206"/>
          <a:ext cx="163500" cy="177405"/>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solidFill>
              <a:sysClr val="window" lastClr="FFFFFF"/>
            </a:solidFill>
            <a:latin typeface="Calibri" panose="020F0502020204030204"/>
            <a:ea typeface="+mn-ea"/>
            <a:cs typeface="+mn-cs"/>
          </a:endParaRPr>
        </a:p>
      </dsp:txBody>
      <dsp:txXfrm rot="10800000">
        <a:off x="2379433" y="2042241"/>
        <a:ext cx="114450" cy="106443"/>
      </dsp:txXfrm>
    </dsp:sp>
    <dsp:sp modelId="{43B74A73-E6CB-4497-8ACE-5D2DDC84F5A8}">
      <dsp:nvSpPr>
        <dsp:cNvPr id="0" name=""/>
        <dsp:cNvSpPr/>
      </dsp:nvSpPr>
      <dsp:spPr>
        <a:xfrm>
          <a:off x="1923114" y="2276784"/>
          <a:ext cx="923615" cy="923615"/>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n-US" sz="600" kern="1200">
              <a:solidFill>
                <a:sysClr val="window" lastClr="FFFFFF"/>
              </a:solidFill>
              <a:latin typeface="Calibri" panose="020F0502020204030204"/>
              <a:ea typeface="+mn-ea"/>
              <a:cs typeface="+mn-cs"/>
            </a:rPr>
            <a:t>DECENT WORK &amp; ECONOMIC GROWTH</a:t>
          </a:r>
        </a:p>
      </dsp:txBody>
      <dsp:txXfrm>
        <a:off x="2058374" y="2412044"/>
        <a:ext cx="653095" cy="653095"/>
      </dsp:txXfrm>
    </dsp:sp>
    <dsp:sp modelId="{AA988777-FF57-48C7-8154-382B89127789}">
      <dsp:nvSpPr>
        <dsp:cNvPr id="0" name=""/>
        <dsp:cNvSpPr/>
      </dsp:nvSpPr>
      <dsp:spPr>
        <a:xfrm rot="10800000">
          <a:off x="1880302" y="1511497"/>
          <a:ext cx="158595" cy="177405"/>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solidFill>
              <a:sysClr val="window" lastClr="FFFFFF"/>
            </a:solidFill>
            <a:latin typeface="Calibri" panose="020F0502020204030204"/>
            <a:ea typeface="+mn-ea"/>
            <a:cs typeface="+mn-cs"/>
          </a:endParaRPr>
        </a:p>
      </dsp:txBody>
      <dsp:txXfrm rot="10800000">
        <a:off x="1927880" y="1546978"/>
        <a:ext cx="111017" cy="106443"/>
      </dsp:txXfrm>
    </dsp:sp>
    <dsp:sp modelId="{8A075117-3D5F-45B7-8B7C-D8845DCAF9FA}">
      <dsp:nvSpPr>
        <dsp:cNvPr id="0" name=""/>
        <dsp:cNvSpPr/>
      </dsp:nvSpPr>
      <dsp:spPr>
        <a:xfrm>
          <a:off x="881877" y="1138392"/>
          <a:ext cx="923615" cy="923615"/>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n-US" sz="600" kern="1200" dirty="0">
              <a:solidFill>
                <a:sysClr val="window" lastClr="FFFFFF"/>
              </a:solidFill>
              <a:latin typeface="Calibri" panose="020F0502020204030204"/>
              <a:ea typeface="+mn-ea"/>
              <a:cs typeface="+mn-cs"/>
            </a:rPr>
            <a:t>INDUSTRY, INNOVATION, INFRASTRUCTURE</a:t>
          </a:r>
        </a:p>
      </dsp:txBody>
      <dsp:txXfrm>
        <a:off x="1017137" y="1273652"/>
        <a:ext cx="653095" cy="6530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2E474-D78F-4575-8613-427B658FD5FC}">
      <dsp:nvSpPr>
        <dsp:cNvPr id="0" name=""/>
        <dsp:cNvSpPr/>
      </dsp:nvSpPr>
      <dsp:spPr>
        <a:xfrm>
          <a:off x="2374438" y="1231438"/>
          <a:ext cx="737522" cy="73752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a:solidFill>
                <a:sysClr val="window" lastClr="FFFFFF"/>
              </a:solidFill>
              <a:latin typeface="Calibri" panose="020F0502020204030204"/>
              <a:ea typeface="+mn-ea"/>
              <a:cs typeface="+mn-cs"/>
            </a:rPr>
            <a:t>CLEAN ENERGY</a:t>
          </a:r>
        </a:p>
      </dsp:txBody>
      <dsp:txXfrm>
        <a:off x="2482446" y="1339446"/>
        <a:ext cx="521506" cy="521506"/>
      </dsp:txXfrm>
    </dsp:sp>
    <dsp:sp modelId="{DECC912F-6E6E-4A4B-B58C-F3E693CCBE76}">
      <dsp:nvSpPr>
        <dsp:cNvPr id="0" name=""/>
        <dsp:cNvSpPr/>
      </dsp:nvSpPr>
      <dsp:spPr>
        <a:xfrm rot="16200000">
          <a:off x="2664445" y="973322"/>
          <a:ext cx="157508" cy="227961"/>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ysClr val="window" lastClr="FFFFFF"/>
            </a:solidFill>
            <a:latin typeface="Calibri" panose="020F0502020204030204"/>
            <a:ea typeface="+mn-ea"/>
            <a:cs typeface="+mn-cs"/>
          </a:endParaRPr>
        </a:p>
      </dsp:txBody>
      <dsp:txXfrm>
        <a:off x="2688071" y="1042540"/>
        <a:ext cx="110256" cy="136777"/>
      </dsp:txXfrm>
    </dsp:sp>
    <dsp:sp modelId="{38CD1A9B-30A6-4CAE-B922-0DE3C6089E1C}">
      <dsp:nvSpPr>
        <dsp:cNvPr id="0" name=""/>
        <dsp:cNvSpPr/>
      </dsp:nvSpPr>
      <dsp:spPr>
        <a:xfrm>
          <a:off x="2282248" y="12349"/>
          <a:ext cx="921902" cy="92190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a:solidFill>
                <a:sysClr val="window" lastClr="FFFFFF"/>
              </a:solidFill>
              <a:latin typeface="Calibri" panose="020F0502020204030204"/>
              <a:ea typeface="+mn-ea"/>
              <a:cs typeface="+mn-cs"/>
            </a:rPr>
            <a:t>DEVELOPMENT</a:t>
          </a:r>
        </a:p>
      </dsp:txBody>
      <dsp:txXfrm>
        <a:off x="2417257" y="147358"/>
        <a:ext cx="651884" cy="651884"/>
      </dsp:txXfrm>
    </dsp:sp>
    <dsp:sp modelId="{EA2FBE29-A390-426C-B978-715A81345C49}">
      <dsp:nvSpPr>
        <dsp:cNvPr id="0" name=""/>
        <dsp:cNvSpPr/>
      </dsp:nvSpPr>
      <dsp:spPr>
        <a:xfrm>
          <a:off x="3177342" y="1486219"/>
          <a:ext cx="157508" cy="227961"/>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ysClr val="window" lastClr="FFFFFF"/>
            </a:solidFill>
            <a:latin typeface="Calibri" panose="020F0502020204030204"/>
            <a:ea typeface="+mn-ea"/>
            <a:cs typeface="+mn-cs"/>
          </a:endParaRPr>
        </a:p>
      </dsp:txBody>
      <dsp:txXfrm>
        <a:off x="3177342" y="1531811"/>
        <a:ext cx="110256" cy="136777"/>
      </dsp:txXfrm>
    </dsp:sp>
    <dsp:sp modelId="{311770BF-D0B9-45AF-97FA-306712D7EF02}">
      <dsp:nvSpPr>
        <dsp:cNvPr id="0" name=""/>
        <dsp:cNvSpPr/>
      </dsp:nvSpPr>
      <dsp:spPr>
        <a:xfrm>
          <a:off x="3409147" y="1139248"/>
          <a:ext cx="921902" cy="92190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a:solidFill>
                <a:sysClr val="window" lastClr="FFFFFF"/>
              </a:solidFill>
              <a:latin typeface="Calibri" panose="020F0502020204030204"/>
              <a:ea typeface="+mn-ea"/>
              <a:cs typeface="+mn-cs"/>
            </a:rPr>
            <a:t>POVERTY</a:t>
          </a:r>
        </a:p>
      </dsp:txBody>
      <dsp:txXfrm>
        <a:off x="3544156" y="1274257"/>
        <a:ext cx="651884" cy="651884"/>
      </dsp:txXfrm>
    </dsp:sp>
    <dsp:sp modelId="{B7467FDA-BA8C-4765-A187-41424382C546}">
      <dsp:nvSpPr>
        <dsp:cNvPr id="0" name=""/>
        <dsp:cNvSpPr/>
      </dsp:nvSpPr>
      <dsp:spPr>
        <a:xfrm rot="5674314">
          <a:off x="2618708" y="2005212"/>
          <a:ext cx="165981" cy="227961"/>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ysClr val="window" lastClr="FFFFFF"/>
            </a:solidFill>
            <a:latin typeface="Calibri" panose="020F0502020204030204"/>
            <a:ea typeface="+mn-ea"/>
            <a:cs typeface="+mn-cs"/>
          </a:endParaRPr>
        </a:p>
      </dsp:txBody>
      <dsp:txXfrm rot="10800000">
        <a:off x="2645590" y="2025986"/>
        <a:ext cx="116187" cy="136777"/>
      </dsp:txXfrm>
    </dsp:sp>
    <dsp:sp modelId="{43B74A73-E6CB-4497-8ACE-5D2DDC84F5A8}">
      <dsp:nvSpPr>
        <dsp:cNvPr id="0" name=""/>
        <dsp:cNvSpPr/>
      </dsp:nvSpPr>
      <dsp:spPr>
        <a:xfrm>
          <a:off x="2191149" y="2278497"/>
          <a:ext cx="921902" cy="92190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a:solidFill>
                <a:sysClr val="window" lastClr="FFFFFF"/>
              </a:solidFill>
              <a:latin typeface="Calibri" panose="020F0502020204030204"/>
              <a:ea typeface="+mn-ea"/>
              <a:cs typeface="+mn-cs"/>
            </a:rPr>
            <a:t>HEALTH &amp; WELLBEING</a:t>
          </a:r>
        </a:p>
      </dsp:txBody>
      <dsp:txXfrm>
        <a:off x="2326158" y="2413506"/>
        <a:ext cx="651884" cy="651884"/>
      </dsp:txXfrm>
    </dsp:sp>
    <dsp:sp modelId="{AA988777-FF57-48C7-8154-382B89127789}">
      <dsp:nvSpPr>
        <dsp:cNvPr id="0" name=""/>
        <dsp:cNvSpPr/>
      </dsp:nvSpPr>
      <dsp:spPr>
        <a:xfrm rot="10800000">
          <a:off x="2151548" y="1486219"/>
          <a:ext cx="157508" cy="227961"/>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ysClr val="window" lastClr="FFFFFF"/>
            </a:solidFill>
            <a:latin typeface="Calibri" panose="020F0502020204030204"/>
            <a:ea typeface="+mn-ea"/>
            <a:cs typeface="+mn-cs"/>
          </a:endParaRPr>
        </a:p>
      </dsp:txBody>
      <dsp:txXfrm rot="10800000">
        <a:off x="2198800" y="1531811"/>
        <a:ext cx="110256" cy="136777"/>
      </dsp:txXfrm>
    </dsp:sp>
    <dsp:sp modelId="{8A075117-3D5F-45B7-8B7C-D8845DCAF9FA}">
      <dsp:nvSpPr>
        <dsp:cNvPr id="0" name=""/>
        <dsp:cNvSpPr/>
      </dsp:nvSpPr>
      <dsp:spPr>
        <a:xfrm>
          <a:off x="1155349" y="1139248"/>
          <a:ext cx="921902" cy="921902"/>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a:solidFill>
                <a:sysClr val="window" lastClr="FFFFFF"/>
              </a:solidFill>
              <a:latin typeface="Calibri" panose="020F0502020204030204"/>
              <a:ea typeface="+mn-ea"/>
              <a:cs typeface="+mn-cs"/>
            </a:rPr>
            <a:t>HUNGER</a:t>
          </a:r>
        </a:p>
      </dsp:txBody>
      <dsp:txXfrm>
        <a:off x="1290358" y="1274257"/>
        <a:ext cx="651884" cy="6518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2E474-D78F-4575-8613-427B658FD5FC}">
      <dsp:nvSpPr>
        <dsp:cNvPr id="0" name=""/>
        <dsp:cNvSpPr/>
      </dsp:nvSpPr>
      <dsp:spPr>
        <a:xfrm>
          <a:off x="2371752" y="1228752"/>
          <a:ext cx="742894" cy="742894"/>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a:solidFill>
                <a:sysClr val="window" lastClr="FFFFFF"/>
              </a:solidFill>
              <a:latin typeface="Calibri" panose="020F0502020204030204"/>
              <a:ea typeface="+mn-ea"/>
              <a:cs typeface="+mn-cs"/>
            </a:rPr>
            <a:t>CLEAN ENERGY</a:t>
          </a:r>
        </a:p>
      </dsp:txBody>
      <dsp:txXfrm>
        <a:off x="2480546" y="1337546"/>
        <a:ext cx="525306" cy="525306"/>
      </dsp:txXfrm>
    </dsp:sp>
    <dsp:sp modelId="{DECC912F-6E6E-4A4B-B58C-F3E693CCBE76}">
      <dsp:nvSpPr>
        <dsp:cNvPr id="0" name=""/>
        <dsp:cNvSpPr/>
      </dsp:nvSpPr>
      <dsp:spPr>
        <a:xfrm rot="16200000">
          <a:off x="2664202" y="965308"/>
          <a:ext cx="157995" cy="237726"/>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solidFill>
              <a:sysClr val="window" lastClr="FFFFFF"/>
            </a:solidFill>
            <a:latin typeface="Calibri" panose="020F0502020204030204"/>
            <a:ea typeface="+mn-ea"/>
            <a:cs typeface="+mn-cs"/>
          </a:endParaRPr>
        </a:p>
      </dsp:txBody>
      <dsp:txXfrm>
        <a:off x="2687901" y="1036552"/>
        <a:ext cx="110597" cy="142636"/>
      </dsp:txXfrm>
    </dsp:sp>
    <dsp:sp modelId="{38CD1A9B-30A6-4CAE-B922-0DE3C6089E1C}">
      <dsp:nvSpPr>
        <dsp:cNvPr id="0" name=""/>
        <dsp:cNvSpPr/>
      </dsp:nvSpPr>
      <dsp:spPr>
        <a:xfrm>
          <a:off x="2278891" y="2030"/>
          <a:ext cx="928617" cy="92861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a:solidFill>
                <a:sysClr val="window" lastClr="FFFFFF"/>
              </a:solidFill>
              <a:latin typeface="Calibri" panose="020F0502020204030204"/>
              <a:ea typeface="+mn-ea"/>
              <a:cs typeface="+mn-cs"/>
            </a:rPr>
            <a:t>REDUCED INEQUALITIES</a:t>
          </a:r>
        </a:p>
      </dsp:txBody>
      <dsp:txXfrm>
        <a:off x="2414884" y="138023"/>
        <a:ext cx="656631" cy="656631"/>
      </dsp:txXfrm>
    </dsp:sp>
    <dsp:sp modelId="{EA2FBE29-A390-426C-B978-715A81345C49}">
      <dsp:nvSpPr>
        <dsp:cNvPr id="0" name=""/>
        <dsp:cNvSpPr/>
      </dsp:nvSpPr>
      <dsp:spPr>
        <a:xfrm>
          <a:off x="3180230" y="1481336"/>
          <a:ext cx="157995" cy="237726"/>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solidFill>
              <a:sysClr val="window" lastClr="FFFFFF"/>
            </a:solidFill>
            <a:latin typeface="Calibri" panose="020F0502020204030204"/>
            <a:ea typeface="+mn-ea"/>
            <a:cs typeface="+mn-cs"/>
          </a:endParaRPr>
        </a:p>
      </dsp:txBody>
      <dsp:txXfrm>
        <a:off x="3180230" y="1528881"/>
        <a:ext cx="110597" cy="142636"/>
      </dsp:txXfrm>
    </dsp:sp>
    <dsp:sp modelId="{311770BF-D0B9-45AF-97FA-306712D7EF02}">
      <dsp:nvSpPr>
        <dsp:cNvPr id="0" name=""/>
        <dsp:cNvSpPr/>
      </dsp:nvSpPr>
      <dsp:spPr>
        <a:xfrm>
          <a:off x="3412752" y="1135891"/>
          <a:ext cx="928617" cy="92861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a:solidFill>
                <a:sysClr val="window" lastClr="FFFFFF"/>
              </a:solidFill>
              <a:latin typeface="Calibri" panose="020F0502020204030204"/>
              <a:ea typeface="+mn-ea"/>
              <a:cs typeface="+mn-cs"/>
            </a:rPr>
            <a:t>PARTNERSHIPS</a:t>
          </a:r>
          <a:r>
            <a:rPr lang="en-US" sz="800" kern="1200" baseline="0">
              <a:solidFill>
                <a:sysClr val="window" lastClr="FFFFFF"/>
              </a:solidFill>
              <a:latin typeface="Calibri" panose="020F0502020204030204"/>
              <a:ea typeface="+mn-ea"/>
              <a:cs typeface="+mn-cs"/>
            </a:rPr>
            <a:t> FOR GOALS</a:t>
          </a:r>
          <a:endParaRPr lang="en-US" sz="800" kern="1200">
            <a:solidFill>
              <a:sysClr val="window" lastClr="FFFFFF"/>
            </a:solidFill>
            <a:latin typeface="Calibri" panose="020F0502020204030204"/>
            <a:ea typeface="+mn-ea"/>
            <a:cs typeface="+mn-cs"/>
          </a:endParaRPr>
        </a:p>
      </dsp:txBody>
      <dsp:txXfrm>
        <a:off x="3548745" y="1271884"/>
        <a:ext cx="656631" cy="656631"/>
      </dsp:txXfrm>
    </dsp:sp>
    <dsp:sp modelId="{B7467FDA-BA8C-4765-A187-41424382C546}">
      <dsp:nvSpPr>
        <dsp:cNvPr id="0" name=""/>
        <dsp:cNvSpPr/>
      </dsp:nvSpPr>
      <dsp:spPr>
        <a:xfrm rot="5676814">
          <a:off x="2620955" y="1998459"/>
          <a:ext cx="161028" cy="237726"/>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solidFill>
              <a:sysClr val="window" lastClr="FFFFFF"/>
            </a:solidFill>
            <a:latin typeface="Calibri" panose="020F0502020204030204"/>
            <a:ea typeface="+mn-ea"/>
            <a:cs typeface="+mn-cs"/>
          </a:endParaRPr>
        </a:p>
      </dsp:txBody>
      <dsp:txXfrm rot="10800000">
        <a:off x="2647052" y="2021928"/>
        <a:ext cx="112720" cy="142636"/>
      </dsp:txXfrm>
    </dsp:sp>
    <dsp:sp modelId="{43B74A73-E6CB-4497-8ACE-5D2DDC84F5A8}">
      <dsp:nvSpPr>
        <dsp:cNvPr id="0" name=""/>
        <dsp:cNvSpPr/>
      </dsp:nvSpPr>
      <dsp:spPr>
        <a:xfrm>
          <a:off x="2187228" y="2271782"/>
          <a:ext cx="928617" cy="92861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a:solidFill>
                <a:sysClr val="window" lastClr="FFFFFF"/>
              </a:solidFill>
              <a:latin typeface="Calibri" panose="020F0502020204030204"/>
              <a:ea typeface="+mn-ea"/>
              <a:cs typeface="+mn-cs"/>
            </a:rPr>
            <a:t>PEACE, JUSTICE, STRONG INSTITUTIONS</a:t>
          </a:r>
        </a:p>
      </dsp:txBody>
      <dsp:txXfrm>
        <a:off x="2323221" y="2407775"/>
        <a:ext cx="656631" cy="656631"/>
      </dsp:txXfrm>
    </dsp:sp>
    <dsp:sp modelId="{AA988777-FF57-48C7-8154-382B89127789}">
      <dsp:nvSpPr>
        <dsp:cNvPr id="0" name=""/>
        <dsp:cNvSpPr/>
      </dsp:nvSpPr>
      <dsp:spPr>
        <a:xfrm rot="10800000">
          <a:off x="2148174" y="1481336"/>
          <a:ext cx="157995" cy="237726"/>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solidFill>
              <a:sysClr val="window" lastClr="FFFFFF"/>
            </a:solidFill>
            <a:latin typeface="Calibri" panose="020F0502020204030204"/>
            <a:ea typeface="+mn-ea"/>
            <a:cs typeface="+mn-cs"/>
          </a:endParaRPr>
        </a:p>
      </dsp:txBody>
      <dsp:txXfrm rot="10800000">
        <a:off x="2195572" y="1528881"/>
        <a:ext cx="110597" cy="142636"/>
      </dsp:txXfrm>
    </dsp:sp>
    <dsp:sp modelId="{8A075117-3D5F-45B7-8B7C-D8845DCAF9FA}">
      <dsp:nvSpPr>
        <dsp:cNvPr id="0" name=""/>
        <dsp:cNvSpPr/>
      </dsp:nvSpPr>
      <dsp:spPr>
        <a:xfrm>
          <a:off x="1145030" y="1135891"/>
          <a:ext cx="928617" cy="92861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a:solidFill>
                <a:sysClr val="window" lastClr="FFFFFF"/>
              </a:solidFill>
              <a:latin typeface="Calibri" panose="020F0502020204030204"/>
              <a:ea typeface="+mn-ea"/>
              <a:cs typeface="+mn-cs"/>
            </a:rPr>
            <a:t>LIFE ON LAND</a:t>
          </a:r>
        </a:p>
        <a:p>
          <a:pPr lvl="0" algn="ctr" defTabSz="355600">
            <a:lnSpc>
              <a:spcPct val="90000"/>
            </a:lnSpc>
            <a:spcBef>
              <a:spcPct val="0"/>
            </a:spcBef>
            <a:spcAft>
              <a:spcPct val="35000"/>
            </a:spcAft>
          </a:pPr>
          <a:r>
            <a:rPr lang="en-US" sz="800" kern="1200">
              <a:solidFill>
                <a:sysClr val="window" lastClr="FFFFFF"/>
              </a:solidFill>
              <a:latin typeface="Calibri" panose="020F0502020204030204"/>
              <a:ea typeface="+mn-ea"/>
              <a:cs typeface="+mn-cs"/>
            </a:rPr>
            <a:t>AND </a:t>
          </a:r>
        </a:p>
        <a:p>
          <a:pPr lvl="0" algn="ctr" defTabSz="355600">
            <a:lnSpc>
              <a:spcPct val="90000"/>
            </a:lnSpc>
            <a:spcBef>
              <a:spcPct val="0"/>
            </a:spcBef>
            <a:spcAft>
              <a:spcPct val="35000"/>
            </a:spcAft>
          </a:pPr>
          <a:r>
            <a:rPr lang="en-US" sz="800" kern="1200">
              <a:solidFill>
                <a:sysClr val="window" lastClr="FFFFFF"/>
              </a:solidFill>
              <a:latin typeface="Calibri" panose="020F0502020204030204"/>
              <a:ea typeface="+mn-ea"/>
              <a:cs typeface="+mn-cs"/>
            </a:rPr>
            <a:t>LIFE BELOW WATERS</a:t>
          </a:r>
        </a:p>
      </dsp:txBody>
      <dsp:txXfrm>
        <a:off x="1281023" y="1271884"/>
        <a:ext cx="656631" cy="6566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2E474-D78F-4575-8613-427B658FD5FC}">
      <dsp:nvSpPr>
        <dsp:cNvPr id="0" name=""/>
        <dsp:cNvSpPr/>
      </dsp:nvSpPr>
      <dsp:spPr>
        <a:xfrm>
          <a:off x="2371540" y="1228540"/>
          <a:ext cx="743318" cy="743318"/>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a:solidFill>
                <a:sysClr val="window" lastClr="FFFFFF"/>
              </a:solidFill>
              <a:latin typeface="Calibri" panose="020F0502020204030204"/>
              <a:ea typeface="+mn-ea"/>
              <a:cs typeface="+mn-cs"/>
            </a:rPr>
            <a:t>CLEAN ENERGY</a:t>
          </a:r>
        </a:p>
      </dsp:txBody>
      <dsp:txXfrm>
        <a:off x="2480396" y="1337396"/>
        <a:ext cx="525606" cy="525606"/>
      </dsp:txXfrm>
    </dsp:sp>
    <dsp:sp modelId="{DECC912F-6E6E-4A4B-B58C-F3E693CCBE76}">
      <dsp:nvSpPr>
        <dsp:cNvPr id="0" name=""/>
        <dsp:cNvSpPr/>
      </dsp:nvSpPr>
      <dsp:spPr>
        <a:xfrm rot="16200000">
          <a:off x="2664328" y="971476"/>
          <a:ext cx="157742" cy="225429"/>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ysClr val="window" lastClr="FFFFFF"/>
            </a:solidFill>
            <a:latin typeface="Calibri" panose="020F0502020204030204"/>
            <a:ea typeface="+mn-ea"/>
            <a:cs typeface="+mn-cs"/>
          </a:endParaRPr>
        </a:p>
      </dsp:txBody>
      <dsp:txXfrm>
        <a:off x="2687990" y="1040224"/>
        <a:ext cx="110419" cy="135257"/>
      </dsp:txXfrm>
    </dsp:sp>
    <dsp:sp modelId="{38CD1A9B-30A6-4CAE-B922-0DE3C6089E1C}">
      <dsp:nvSpPr>
        <dsp:cNvPr id="0" name=""/>
        <dsp:cNvSpPr/>
      </dsp:nvSpPr>
      <dsp:spPr>
        <a:xfrm>
          <a:off x="2278626" y="1765"/>
          <a:ext cx="929147" cy="92914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a:solidFill>
                <a:sysClr val="window" lastClr="FFFFFF"/>
              </a:solidFill>
              <a:latin typeface="Calibri" panose="020F0502020204030204"/>
              <a:ea typeface="+mn-ea"/>
              <a:cs typeface="+mn-cs"/>
            </a:rPr>
            <a:t>CLEAN WATER &amp; SANITATION</a:t>
          </a:r>
        </a:p>
      </dsp:txBody>
      <dsp:txXfrm>
        <a:off x="2414696" y="137835"/>
        <a:ext cx="657007" cy="657007"/>
      </dsp:txXfrm>
    </dsp:sp>
    <dsp:sp modelId="{EA2FBE29-A390-426C-B978-715A81345C49}">
      <dsp:nvSpPr>
        <dsp:cNvPr id="0" name=""/>
        <dsp:cNvSpPr/>
      </dsp:nvSpPr>
      <dsp:spPr>
        <a:xfrm>
          <a:off x="3180337" y="1487485"/>
          <a:ext cx="157742" cy="225429"/>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ysClr val="window" lastClr="FFFFFF"/>
            </a:solidFill>
            <a:latin typeface="Calibri" panose="020F0502020204030204"/>
            <a:ea typeface="+mn-ea"/>
            <a:cs typeface="+mn-cs"/>
          </a:endParaRPr>
        </a:p>
      </dsp:txBody>
      <dsp:txXfrm>
        <a:off x="3180337" y="1532571"/>
        <a:ext cx="110419" cy="135257"/>
      </dsp:txXfrm>
    </dsp:sp>
    <dsp:sp modelId="{311770BF-D0B9-45AF-97FA-306712D7EF02}">
      <dsp:nvSpPr>
        <dsp:cNvPr id="0" name=""/>
        <dsp:cNvSpPr/>
      </dsp:nvSpPr>
      <dsp:spPr>
        <a:xfrm>
          <a:off x="3412486" y="1135626"/>
          <a:ext cx="929147" cy="92914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a:solidFill>
                <a:sysClr val="window" lastClr="FFFFFF"/>
              </a:solidFill>
              <a:latin typeface="Calibri" panose="020F0502020204030204"/>
              <a:ea typeface="+mn-ea"/>
              <a:cs typeface="+mn-cs"/>
            </a:rPr>
            <a:t>RESPONSIBLE CONSUMPTION &amp; PRODUCTION</a:t>
          </a:r>
        </a:p>
      </dsp:txBody>
      <dsp:txXfrm>
        <a:off x="3548556" y="1271696"/>
        <a:ext cx="657007" cy="657007"/>
      </dsp:txXfrm>
    </dsp:sp>
    <dsp:sp modelId="{B7467FDA-BA8C-4765-A187-41424382C546}">
      <dsp:nvSpPr>
        <dsp:cNvPr id="0" name=""/>
        <dsp:cNvSpPr/>
      </dsp:nvSpPr>
      <dsp:spPr>
        <a:xfrm rot="5676878">
          <a:off x="2621154" y="2004459"/>
          <a:ext cx="160635" cy="225429"/>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ysClr val="window" lastClr="FFFFFF"/>
            </a:solidFill>
            <a:latin typeface="Calibri" panose="020F0502020204030204"/>
            <a:ea typeface="+mn-ea"/>
            <a:cs typeface="+mn-cs"/>
          </a:endParaRPr>
        </a:p>
      </dsp:txBody>
      <dsp:txXfrm rot="10800000">
        <a:off x="2647188" y="2025528"/>
        <a:ext cx="112445" cy="135257"/>
      </dsp:txXfrm>
    </dsp:sp>
    <dsp:sp modelId="{43B74A73-E6CB-4497-8ACE-5D2DDC84F5A8}">
      <dsp:nvSpPr>
        <dsp:cNvPr id="0" name=""/>
        <dsp:cNvSpPr/>
      </dsp:nvSpPr>
      <dsp:spPr>
        <a:xfrm>
          <a:off x="2186963" y="2271252"/>
          <a:ext cx="929147" cy="92914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a:solidFill>
                <a:sysClr val="window" lastClr="FFFFFF"/>
              </a:solidFill>
              <a:latin typeface="Calibri" panose="020F0502020204030204"/>
              <a:ea typeface="+mn-ea"/>
              <a:cs typeface="+mn-cs"/>
            </a:rPr>
            <a:t>CLIMATE ACTION</a:t>
          </a:r>
        </a:p>
      </dsp:txBody>
      <dsp:txXfrm>
        <a:off x="2323033" y="2407322"/>
        <a:ext cx="657007" cy="657007"/>
      </dsp:txXfrm>
    </dsp:sp>
    <dsp:sp modelId="{AA988777-FF57-48C7-8154-382B89127789}">
      <dsp:nvSpPr>
        <dsp:cNvPr id="0" name=""/>
        <dsp:cNvSpPr/>
      </dsp:nvSpPr>
      <dsp:spPr>
        <a:xfrm rot="10800000">
          <a:off x="2148320" y="1487485"/>
          <a:ext cx="157742" cy="225429"/>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ysClr val="window" lastClr="FFFFFF"/>
            </a:solidFill>
            <a:latin typeface="Calibri" panose="020F0502020204030204"/>
            <a:ea typeface="+mn-ea"/>
            <a:cs typeface="+mn-cs"/>
          </a:endParaRPr>
        </a:p>
      </dsp:txBody>
      <dsp:txXfrm rot="10800000">
        <a:off x="2195643" y="1532571"/>
        <a:ext cx="110419" cy="135257"/>
      </dsp:txXfrm>
    </dsp:sp>
    <dsp:sp modelId="{8A075117-3D5F-45B7-8B7C-D8845DCAF9FA}">
      <dsp:nvSpPr>
        <dsp:cNvPr id="0" name=""/>
        <dsp:cNvSpPr/>
      </dsp:nvSpPr>
      <dsp:spPr>
        <a:xfrm>
          <a:off x="1144765" y="1135626"/>
          <a:ext cx="929147" cy="929147"/>
        </a:xfrm>
        <a:prstGeom prst="ellipse">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a:solidFill>
                <a:sysClr val="window" lastClr="FFFFFF"/>
              </a:solidFill>
              <a:latin typeface="Calibri" panose="020F0502020204030204"/>
              <a:ea typeface="+mn-ea"/>
              <a:cs typeface="+mn-cs"/>
            </a:rPr>
            <a:t>SUSTAINABLE CITIES AND COMMUNITIES</a:t>
          </a:r>
        </a:p>
      </dsp:txBody>
      <dsp:txXfrm>
        <a:off x="1280835" y="1271696"/>
        <a:ext cx="657007" cy="65700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601F32-EC35-4BA8-A62D-2AD4C0284A2E}"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4066397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601F32-EC35-4BA8-A62D-2AD4C0284A2E}"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3183451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601F32-EC35-4BA8-A62D-2AD4C0284A2E}"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4094901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601F32-EC35-4BA8-A62D-2AD4C0284A2E}"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507071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601F32-EC35-4BA8-A62D-2AD4C0284A2E}"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51325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601F32-EC35-4BA8-A62D-2AD4C0284A2E}"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392474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601F32-EC35-4BA8-A62D-2AD4C0284A2E}" type="datetimeFigureOut">
              <a:rPr lang="en-US" smtClean="0"/>
              <a:t>9/27/2020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3512447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601F32-EC35-4BA8-A62D-2AD4C0284A2E}" type="datetimeFigureOut">
              <a:rPr lang="en-US" smtClean="0"/>
              <a:t>9/27/2020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4141015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601F32-EC35-4BA8-A62D-2AD4C0284A2E}" type="datetimeFigureOut">
              <a:rPr lang="en-US" smtClean="0"/>
              <a:t>9/27/2020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103693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601F32-EC35-4BA8-A62D-2AD4C0284A2E}"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221435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601F32-EC35-4BA8-A62D-2AD4C0284A2E}"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C623A-C505-4290-B6D1-9AF13CF639AC}" type="slidenum">
              <a:rPr lang="en-US" smtClean="0"/>
              <a:t>‹#›</a:t>
            </a:fld>
            <a:endParaRPr lang="en-US"/>
          </a:p>
        </p:txBody>
      </p:sp>
    </p:spTree>
    <p:extLst>
      <p:ext uri="{BB962C8B-B14F-4D97-AF65-F5344CB8AC3E}">
        <p14:creationId xmlns:p14="http://schemas.microsoft.com/office/powerpoint/2010/main" val="383610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601F32-EC35-4BA8-A62D-2AD4C0284A2E}" type="datetimeFigureOut">
              <a:rPr lang="en-US" smtClean="0"/>
              <a:t>9/27/2020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C623A-C505-4290-B6D1-9AF13CF639AC}" type="slidenum">
              <a:rPr lang="en-US" smtClean="0"/>
              <a:t>‹#›</a:t>
            </a:fld>
            <a:endParaRPr lang="en-US"/>
          </a:p>
        </p:txBody>
      </p:sp>
    </p:spTree>
    <p:extLst>
      <p:ext uri="{BB962C8B-B14F-4D97-AF65-F5344CB8AC3E}">
        <p14:creationId xmlns:p14="http://schemas.microsoft.com/office/powerpoint/2010/main" val="1271673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ocwarati@gmail.com" TargetMode="External"/><Relationship Id="rId2" Type="http://schemas.openxmlformats.org/officeDocument/2006/relationships/hyperlink" Target="mailto:warast@abuad.edu.ng"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image" Target="../media/image3.jpeg"/><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37"/>
            <a:ext cx="4377447" cy="1237701"/>
          </a:xfrm>
        </p:spPr>
        <p:txBody>
          <a:bodyPr/>
          <a:lstStyle/>
          <a:p>
            <a:pPr algn="ctr"/>
            <a:r>
              <a:rPr lang="en-US" dirty="0" smtClean="0"/>
              <a:t>AI4CE WORKSHOP</a:t>
            </a:r>
            <a:endParaRPr lang="en-US" dirty="0"/>
          </a:p>
        </p:txBody>
      </p:sp>
      <p:pic>
        <p:nvPicPr>
          <p:cNvPr id="4" name="Picture 3"/>
          <p:cNvPicPr>
            <a:picLocks noChangeAspect="1"/>
          </p:cNvPicPr>
          <p:nvPr/>
        </p:nvPicPr>
        <p:blipFill>
          <a:blip r:embed="rId2"/>
          <a:stretch>
            <a:fillRect/>
          </a:stretch>
        </p:blipFill>
        <p:spPr>
          <a:xfrm>
            <a:off x="252919" y="2326548"/>
            <a:ext cx="2857500" cy="249396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57617" y="2232818"/>
            <a:ext cx="2801566" cy="2493963"/>
          </a:xfrm>
          <a:prstGeom prst="rect">
            <a:avLst/>
          </a:prstGeom>
        </p:spPr>
      </p:pic>
      <p:pic>
        <p:nvPicPr>
          <p:cNvPr id="6" name="Picture 2" descr="https://ai4ce.com.ng/logo_ai4ce.jpeg"/>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514928" y="2377690"/>
            <a:ext cx="4027252" cy="2493963"/>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273996" y="1088847"/>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smtClean="0"/>
              <a:t>AI FOR CLEAN ENERGY DEVELOPMENT &amp; DEPLOYMENT</a:t>
            </a:r>
            <a:endParaRPr lang="en-US" b="1" dirty="0"/>
          </a:p>
        </p:txBody>
      </p:sp>
      <p:sp>
        <p:nvSpPr>
          <p:cNvPr id="8" name="Title 1"/>
          <p:cNvSpPr txBox="1">
            <a:spLocks/>
          </p:cNvSpPr>
          <p:nvPr/>
        </p:nvSpPr>
        <p:spPr>
          <a:xfrm>
            <a:off x="7542180" y="4809458"/>
            <a:ext cx="4256663" cy="959694"/>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b="1" dirty="0" smtClean="0"/>
              <a:t>SAMUEL WARA</a:t>
            </a:r>
          </a:p>
          <a:p>
            <a:pPr algn="just"/>
            <a:r>
              <a:rPr lang="en-US" b="1" dirty="0" smtClean="0"/>
              <a:t>Afe Babalola University</a:t>
            </a:r>
            <a:endParaRPr lang="en-US" b="1" dirty="0"/>
          </a:p>
        </p:txBody>
      </p:sp>
    </p:spTree>
    <p:extLst>
      <p:ext uri="{BB962C8B-B14F-4D97-AF65-F5344CB8AC3E}">
        <p14:creationId xmlns:p14="http://schemas.microsoft.com/office/powerpoint/2010/main" val="74051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01700"/>
          </a:xfrm>
        </p:spPr>
        <p:txBody>
          <a:bodyPr/>
          <a:lstStyle/>
          <a:p>
            <a:pPr algn="ctr"/>
            <a:r>
              <a:rPr lang="en-US" b="1" dirty="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FOUNDATIONAL BRIEFS/PEP TALK</a:t>
            </a:r>
            <a:endParaRPr lang="en-US" dirty="0"/>
          </a:p>
        </p:txBody>
      </p:sp>
      <p:sp>
        <p:nvSpPr>
          <p:cNvPr id="3" name="Content Placeholder 2"/>
          <p:cNvSpPr>
            <a:spLocks noGrp="1"/>
          </p:cNvSpPr>
          <p:nvPr>
            <p:ph idx="1"/>
          </p:nvPr>
        </p:nvSpPr>
        <p:spPr>
          <a:xfrm>
            <a:off x="0" y="901700"/>
            <a:ext cx="12192000" cy="5956299"/>
          </a:xfrm>
        </p:spPr>
        <p:txBody>
          <a:bodyPr>
            <a:normAutofit fontScale="92500" lnSpcReduction="10000"/>
          </a:bodyPr>
          <a:lstStyle/>
          <a:p>
            <a:pPr marL="0" marR="0" algn="just">
              <a:lnSpc>
                <a:spcPct val="107000"/>
              </a:lnSpc>
              <a:spcBef>
                <a:spcPts val="0"/>
              </a:spcBef>
              <a:spcAft>
                <a:spcPts val="0"/>
              </a:spcAft>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Outcomes must drive us and communication of results is key in workshops, seminars, conferences (CPCI), journals (SCOPUS, Thompson Reuters) of high impact; Books, </a:t>
            </a:r>
            <a:r>
              <a:rPr lang="en-US" sz="3200" dirty="0" err="1" smtClean="0">
                <a:effectLst/>
                <a:latin typeface="Open Sans" panose="020B0606030504020204" pitchFamily="34" charset="0"/>
                <a:ea typeface="Times New Roman" panose="02020603050405020304" pitchFamily="18" charset="0"/>
                <a:cs typeface="Times New Roman" panose="02020603050405020304" pitchFamily="18" charset="0"/>
              </a:rPr>
              <a:t>mannuals</a:t>
            </a: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 magazines etc; Grants, Fellowships, </a:t>
            </a:r>
            <a:r>
              <a:rPr lang="en-US" sz="3200" dirty="0" err="1" smtClean="0">
                <a:effectLst/>
                <a:latin typeface="Open Sans" panose="020B0606030504020204" pitchFamily="34" charset="0"/>
                <a:ea typeface="Times New Roman" panose="02020603050405020304" pitchFamily="18" charset="0"/>
                <a:cs typeface="Times New Roman" panose="02020603050405020304" pitchFamily="18" charset="0"/>
              </a:rPr>
              <a:t>PostDocs</a:t>
            </a: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 etc</a:t>
            </a:r>
          </a:p>
          <a:p>
            <a:pPr marL="0" marR="0" indent="0" algn="just">
              <a:lnSpc>
                <a:spcPct val="107000"/>
              </a:lnSpc>
              <a:spcBef>
                <a:spcPts val="0"/>
              </a:spcBef>
              <a:spcAft>
                <a:spcPts val="0"/>
              </a:spcAft>
              <a:buNone/>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 Advocacy, training, diversity, inclusion, gender, internationalisation, ‘</a:t>
            </a:r>
            <a:r>
              <a:rPr lang="en-US" sz="3200" dirty="0" err="1" smtClean="0">
                <a:effectLst/>
                <a:latin typeface="Open Sans" panose="020B0606030504020204" pitchFamily="34" charset="0"/>
                <a:ea typeface="Times New Roman" panose="02020603050405020304" pitchFamily="18" charset="0"/>
                <a:cs typeface="Times New Roman" panose="02020603050405020304" pitchFamily="18" charset="0"/>
              </a:rPr>
              <a:t>glocalisation</a:t>
            </a:r>
            <a:r>
              <a:rPr lang="en-US" sz="3200" dirty="0" smtClean="0">
                <a:latin typeface="Open Sans" panose="020B0606030504020204" pitchFamily="34" charset="0"/>
                <a:ea typeface="Times New Roman" panose="02020603050405020304" pitchFamily="18" charset="0"/>
                <a:cs typeface="Times New Roman" panose="02020603050405020304" pitchFamily="18" charset="0"/>
              </a:rPr>
              <a:t>’</a:t>
            </a: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 are soft skills but very potent</a:t>
            </a:r>
          </a:p>
          <a:p>
            <a:pPr marL="0" marR="0" algn="just">
              <a:lnSpc>
                <a:spcPct val="107000"/>
              </a:lnSpc>
              <a:spcBef>
                <a:spcPts val="0"/>
              </a:spcBef>
              <a:spcAft>
                <a:spcPts val="0"/>
              </a:spcAft>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Community, state, Nation (EXECUTIVE ORDER 5), Region(ECOWAS), Continental (Africa – AU 2063), Intercontinental/Global (SDGs ) – ‘</a:t>
            </a:r>
            <a:r>
              <a:rPr lang="en-US" sz="3200" dirty="0" err="1" smtClean="0">
                <a:effectLst/>
                <a:latin typeface="Open Sans" panose="020B0606030504020204" pitchFamily="34" charset="0"/>
                <a:ea typeface="Times New Roman" panose="02020603050405020304" pitchFamily="18" charset="0"/>
                <a:cs typeface="Times New Roman" panose="02020603050405020304" pitchFamily="18" charset="0"/>
              </a:rPr>
              <a:t>Glocal</a:t>
            </a: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 : Local but of multi – dimensional influence and global impact should motivate &amp; justify our actions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63246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01700"/>
          </a:xfrm>
        </p:spPr>
        <p:txBody>
          <a:bodyPr/>
          <a:lstStyle/>
          <a:p>
            <a:pPr algn="ctr"/>
            <a:r>
              <a:rPr lang="en-US" b="1" dirty="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FOUNDATIONAL BRIEFS/PEP TALK</a:t>
            </a:r>
            <a:endParaRPr lang="en-US" dirty="0"/>
          </a:p>
        </p:txBody>
      </p:sp>
      <p:sp>
        <p:nvSpPr>
          <p:cNvPr id="3" name="Content Placeholder 2"/>
          <p:cNvSpPr>
            <a:spLocks noGrp="1"/>
          </p:cNvSpPr>
          <p:nvPr>
            <p:ph idx="1"/>
          </p:nvPr>
        </p:nvSpPr>
        <p:spPr>
          <a:xfrm>
            <a:off x="0" y="901700"/>
            <a:ext cx="12192000" cy="5956299"/>
          </a:xfrm>
        </p:spPr>
        <p:txBody>
          <a:bodyPr>
            <a:normAutofit/>
          </a:bodyPr>
          <a:lstStyle/>
          <a:p>
            <a:pPr marL="0" marR="0">
              <a:lnSpc>
                <a:spcPct val="107000"/>
              </a:lnSpc>
              <a:spcBef>
                <a:spcPts val="0"/>
              </a:spcBef>
              <a:spcAft>
                <a:spcPts val="0"/>
              </a:spcAft>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Disruptions would be necessary (breaking norms, status quo, beliefs, thoughts)/INNOVATIONS/RESILIENCE: ACADOPRENEUR/ENTREPRENEUR/ STARTUPS/COMPANIES; TEACHING, LEARNING ENVIRONMENT – </a:t>
            </a:r>
            <a:r>
              <a:rPr lang="en-US" sz="3200"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RETHINKING EVERYTHING</a:t>
            </a:r>
            <a:endParaRPr lang="en-US" sz="32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KNOWLEDGE, CURRICULUM, TRENDS, LIKE BLENDED LEARNING, OBJECT BASED/PLOBLEM BASED LEARNING AND RESEARCH; DIGITISATION ETC</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2707953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01700"/>
          </a:xfrm>
        </p:spPr>
        <p:txBody>
          <a:bodyPr/>
          <a:lstStyle/>
          <a:p>
            <a:pPr algn="ctr"/>
            <a:r>
              <a:rPr lang="en-US" b="1" dirty="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FOUNDATIONAL BRIEFS/PEP TALK</a:t>
            </a:r>
            <a:endParaRPr lang="en-US" dirty="0"/>
          </a:p>
        </p:txBody>
      </p:sp>
      <p:sp>
        <p:nvSpPr>
          <p:cNvPr id="3" name="Content Placeholder 2"/>
          <p:cNvSpPr>
            <a:spLocks noGrp="1"/>
          </p:cNvSpPr>
          <p:nvPr>
            <p:ph idx="1"/>
          </p:nvPr>
        </p:nvSpPr>
        <p:spPr>
          <a:xfrm>
            <a:off x="0" y="901700"/>
            <a:ext cx="12192000" cy="5956299"/>
          </a:xfrm>
        </p:spPr>
        <p:txBody>
          <a:bodyPr>
            <a:normAutofit/>
          </a:bodyPr>
          <a:lstStyle/>
          <a:p>
            <a:pPr marL="0" marR="0" algn="just">
              <a:lnSpc>
                <a:spcPct val="200000"/>
              </a:lnSpc>
              <a:spcBef>
                <a:spcPts val="0"/>
              </a:spcBef>
              <a:spcAft>
                <a:spcPts val="0"/>
              </a:spcAft>
            </a:pP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setting up KPIs/</a:t>
            </a:r>
            <a:r>
              <a:rPr lang="en-US" sz="3200" b="1" dirty="0" err="1" smtClean="0">
                <a:effectLst/>
                <a:latin typeface="Open Sans" panose="020B0606030504020204" pitchFamily="34" charset="0"/>
                <a:ea typeface="Times New Roman" panose="02020603050405020304" pitchFamily="18" charset="0"/>
                <a:cs typeface="Times New Roman" panose="02020603050405020304" pitchFamily="18" charset="0"/>
              </a:rPr>
              <a:t>SoPs</a:t>
            </a: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/meeting deadlines and presenting       progress reports/accountability </a:t>
            </a:r>
          </a:p>
          <a:p>
            <a:pPr marL="0" marR="0" algn="just">
              <a:lnSpc>
                <a:spcPct val="200000"/>
              </a:lnSpc>
              <a:spcBef>
                <a:spcPts val="0"/>
              </a:spcBef>
              <a:spcAft>
                <a:spcPts val="0"/>
              </a:spcAft>
            </a:pP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leave nothing to chance/create &amp; develop standards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200000"/>
              </a:lnSpc>
              <a:spcBef>
                <a:spcPts val="0"/>
              </a:spcBef>
              <a:spcAft>
                <a:spcPts val="0"/>
              </a:spcAft>
            </a:pP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 start well enough and be </a:t>
            </a:r>
            <a:r>
              <a:rPr lang="en-US" sz="3200" b="1" dirty="0" err="1" smtClean="0">
                <a:effectLst/>
                <a:latin typeface="Open Sans" panose="020B0606030504020204" pitchFamily="34" charset="0"/>
                <a:ea typeface="Times New Roman" panose="02020603050405020304" pitchFamily="18" charset="0"/>
                <a:cs typeface="Times New Roman" panose="02020603050405020304" pitchFamily="18" charset="0"/>
              </a:rPr>
              <a:t>focussed</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385829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36600"/>
          </a:xfrm>
        </p:spPr>
        <p:txBody>
          <a:bodyPr>
            <a:normAutofit fontScale="90000"/>
          </a:bodyPr>
          <a:lstStyle/>
          <a:p>
            <a:pPr algn="ctr"/>
            <a:r>
              <a:rPr lang="en-US" b="1" dirty="0" smtClean="0">
                <a:effectLst/>
                <a:latin typeface="Open Sans" panose="020B0606030504020204" pitchFamily="34" charset="0"/>
                <a:ea typeface="Times New Roman" panose="02020603050405020304" pitchFamily="18" charset="0"/>
                <a:cs typeface="Times New Roman" panose="02020603050405020304" pitchFamily="18" charset="0"/>
              </a:rPr>
              <a:t/>
            </a:r>
            <a:br>
              <a:rPr lang="en-US" b="1" dirty="0" smtClean="0">
                <a:effectLst/>
                <a:latin typeface="Open Sans" panose="020B0606030504020204" pitchFamily="34" charset="0"/>
                <a:ea typeface="Times New Roman" panose="02020603050405020304" pitchFamily="18" charset="0"/>
                <a:cs typeface="Times New Roman" panose="02020603050405020304" pitchFamily="18" charset="0"/>
              </a:rPr>
            </a:br>
            <a:r>
              <a:rPr lang="en-US" sz="4900" b="1" dirty="0" smtClean="0">
                <a:effectLst/>
                <a:latin typeface="Open Sans" panose="020B0606030504020204" pitchFamily="34" charset="0"/>
                <a:ea typeface="Times New Roman" panose="02020603050405020304" pitchFamily="18" charset="0"/>
                <a:cs typeface="Times New Roman" panose="02020603050405020304" pitchFamily="18" charset="0"/>
              </a:rPr>
              <a:t>FEW ISSUES TODAY/PROJECTS</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0" y="1027906"/>
            <a:ext cx="12192000" cy="5830094"/>
          </a:xfrm>
        </p:spPr>
        <p:txBody>
          <a:bodyPr>
            <a:normAutofit lnSpcReduction="10000"/>
          </a:bodyPr>
          <a:lstStyle/>
          <a:p>
            <a:pPr marR="0" lvl="0">
              <a:lnSpc>
                <a:spcPct val="150000"/>
              </a:lnSpc>
              <a:spcBef>
                <a:spcPts val="0"/>
              </a:spcBef>
              <a:spcAft>
                <a:spcPts val="0"/>
              </a:spcAft>
              <a:buFont typeface="Wingdings" panose="05000000000000000000" pitchFamily="2" charset="2"/>
              <a:buChar char="§"/>
            </a:pP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WASTE 2 ENERGY/WASTE 2 WEALTH: PLASTICS/WOODSHAVINGS, SAW DUST, ANIMAL/HUMAN /AGRIC WASTES : ELECTRICITY, KEROSENE, DIESEL, GAS, AVIATION FUEL</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buFont typeface="Wingdings" panose="05000000000000000000" pitchFamily="2" charset="2"/>
              <a:buChar char="§"/>
            </a:pP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GREEN COMMUTING/NEW FILLING/CHARGING STATIONS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buFont typeface="Wingdings" panose="05000000000000000000" pitchFamily="2" charset="2"/>
              <a:buChar char="§"/>
            </a:pP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HOUSING DEFICEIT/SMART HOMES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buFont typeface="Wingdings" panose="05000000000000000000" pitchFamily="2" charset="2"/>
              <a:buChar char="§"/>
            </a:pPr>
            <a:r>
              <a:rPr lang="en-US" sz="3200" b="1" dirty="0" smtClean="0">
                <a:effectLst/>
                <a:latin typeface="Open Sans" panose="020B0606030504020204" pitchFamily="34" charset="0"/>
                <a:ea typeface="Times New Roman" panose="02020603050405020304" pitchFamily="18" charset="0"/>
                <a:cs typeface="Times New Roman" panose="02020603050405020304" pitchFamily="18" charset="0"/>
              </a:rPr>
              <a:t>AGRICULTURE – BIRDS MENACE, FARM POWER/MACHINERY</a:t>
            </a:r>
          </a:p>
          <a:p>
            <a:pPr marR="0" lvl="0" algn="just">
              <a:lnSpc>
                <a:spcPct val="150000"/>
              </a:lnSpc>
              <a:spcBef>
                <a:spcPts val="0"/>
              </a:spcBef>
              <a:spcAft>
                <a:spcPts val="0"/>
              </a:spcAft>
              <a:buFont typeface="Wingdings" panose="05000000000000000000" pitchFamily="2" charset="2"/>
              <a:buChar char="§"/>
            </a:pPr>
            <a:r>
              <a:rPr lang="en-US" sz="3200" b="1" dirty="0" smtClean="0">
                <a:latin typeface="Open Sans" panose="020B0606030504020204" pitchFamily="34" charset="0"/>
                <a:ea typeface="Calibri" panose="020F0502020204030204" pitchFamily="34" charset="0"/>
                <a:cs typeface="Times New Roman" panose="02020603050405020304" pitchFamily="18" charset="0"/>
              </a:rPr>
              <a:t>ENERGY TRANSITION/ENERGY DEARTH/CLEAN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n-US" dirty="0"/>
          </a:p>
        </p:txBody>
      </p:sp>
    </p:spTree>
    <p:extLst>
      <p:ext uri="{BB962C8B-B14F-4D97-AF65-F5344CB8AC3E}">
        <p14:creationId xmlns:p14="http://schemas.microsoft.com/office/powerpoint/2010/main" val="427947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89000"/>
          </a:xfrm>
        </p:spPr>
        <p:txBody>
          <a:bodyPr>
            <a:normAutofit fontScale="90000"/>
          </a:bodyPr>
          <a:lstStyle/>
          <a:p>
            <a:pPr marL="342900" marR="0" lvl="0" indent="-342900" algn="ctr">
              <a:lnSpc>
                <a:spcPct val="107000"/>
              </a:lnSpc>
              <a:spcBef>
                <a:spcPts val="0"/>
              </a:spcBef>
              <a:spcAft>
                <a:spcPts val="750"/>
              </a:spcAft>
            </a:pPr>
            <a:r>
              <a:rPr lang="en-US" b="1" dirty="0" smtClean="0">
                <a:solidFill>
                  <a:srgbClr val="44546A"/>
                </a:solidFill>
                <a:effectLst/>
                <a:latin typeface="ubuntulight"/>
                <a:ea typeface="Times New Roman" panose="02020603050405020304" pitchFamily="18" charset="0"/>
                <a:cs typeface="Times New Roman" panose="02020603050405020304" pitchFamily="18" charset="0"/>
              </a:rPr>
              <a:t/>
            </a:r>
            <a:br>
              <a:rPr lang="en-US" b="1" dirty="0" smtClean="0">
                <a:solidFill>
                  <a:srgbClr val="44546A"/>
                </a:solidFill>
                <a:effectLst/>
                <a:latin typeface="ubuntulight"/>
                <a:ea typeface="Times New Roman" panose="02020603050405020304" pitchFamily="18" charset="0"/>
                <a:cs typeface="Times New Roman" panose="02020603050405020304" pitchFamily="18" charset="0"/>
              </a:rPr>
            </a:br>
            <a:r>
              <a:rPr lang="en-US" sz="4900" b="1" dirty="0" smtClean="0">
                <a:solidFill>
                  <a:srgbClr val="44546A"/>
                </a:solidFill>
                <a:effectLst/>
                <a:latin typeface="ubuntulight"/>
                <a:ea typeface="Times New Roman" panose="02020603050405020304" pitchFamily="18" charset="0"/>
                <a:cs typeface="Times New Roman" panose="02020603050405020304" pitchFamily="18" charset="0"/>
              </a:rPr>
              <a:t>NOTABLE QUOTES AS WE PROGRESS</a:t>
            </a:r>
            <a:br>
              <a:rPr lang="en-US" sz="4900" b="1" dirty="0" smtClean="0">
                <a:solidFill>
                  <a:srgbClr val="44546A"/>
                </a:solidFill>
                <a:effectLst/>
                <a:latin typeface="ubuntulight"/>
                <a:ea typeface="Times New Roman" panose="02020603050405020304" pitchFamily="18" charset="0"/>
                <a:cs typeface="Times New Roman" panose="02020603050405020304" pitchFamily="18" charset="0"/>
              </a:rPr>
            </a:br>
            <a:endParaRPr lang="en-US" sz="4900" dirty="0"/>
          </a:p>
        </p:txBody>
      </p:sp>
      <p:sp>
        <p:nvSpPr>
          <p:cNvPr id="3" name="Content Placeholder 2"/>
          <p:cNvSpPr>
            <a:spLocks noGrp="1"/>
          </p:cNvSpPr>
          <p:nvPr>
            <p:ph idx="1"/>
          </p:nvPr>
        </p:nvSpPr>
        <p:spPr>
          <a:xfrm>
            <a:off x="0" y="889000"/>
            <a:ext cx="12192000" cy="5969000"/>
          </a:xfrm>
        </p:spPr>
        <p:txBody>
          <a:bodyPr>
            <a:normAutofit lnSpcReduction="10000"/>
          </a:bodyPr>
          <a:lstStyle/>
          <a:p>
            <a:pPr algn="just">
              <a:buFont typeface="Wingdings" panose="05000000000000000000" pitchFamily="2" charset="2"/>
              <a:buChar char="§"/>
            </a:pPr>
            <a:r>
              <a:rPr lang="en-US" dirty="0" smtClean="0">
                <a:solidFill>
                  <a:srgbClr val="FF0000"/>
                </a:solidFill>
              </a:rPr>
              <a:t>“</a:t>
            </a:r>
            <a:r>
              <a:rPr lang="en-US" dirty="0" smtClean="0"/>
              <a:t>A transition to clean energy is about making an investment in our </a:t>
            </a:r>
            <a:r>
              <a:rPr lang="en-US" b="1" dirty="0" smtClean="0"/>
              <a:t>future</a:t>
            </a:r>
            <a:r>
              <a:rPr lang="en-US" dirty="0" smtClean="0"/>
              <a:t>.</a:t>
            </a:r>
            <a:r>
              <a:rPr lang="en-US" dirty="0" smtClean="0">
                <a:solidFill>
                  <a:srgbClr val="FF0000"/>
                </a:solidFill>
              </a:rPr>
              <a:t>”</a:t>
            </a:r>
            <a:r>
              <a:rPr lang="en-US" dirty="0"/>
              <a:t> </a:t>
            </a:r>
            <a:r>
              <a:rPr lang="en-US" dirty="0" smtClean="0"/>
              <a:t>– </a:t>
            </a:r>
            <a:r>
              <a:rPr lang="en-US" b="1" dirty="0" smtClean="0">
                <a:solidFill>
                  <a:srgbClr val="C00000"/>
                </a:solidFill>
              </a:rPr>
              <a:t>Gloria Reuben</a:t>
            </a:r>
          </a:p>
          <a:p>
            <a:pPr algn="just">
              <a:buFont typeface="Wingdings" panose="05000000000000000000" pitchFamily="2" charset="2"/>
              <a:buChar char="§"/>
            </a:pPr>
            <a:r>
              <a:rPr lang="en-US" dirty="0" smtClean="0"/>
              <a:t>“I’ve been very </a:t>
            </a:r>
            <a:r>
              <a:rPr lang="en-US" b="1" dirty="0" smtClean="0"/>
              <a:t>passionate</a:t>
            </a:r>
            <a:r>
              <a:rPr lang="en-US" dirty="0" smtClean="0"/>
              <a:t> about renewable energy for many years, particularly solar energy and its capacity to bring abundant clean, sustainable energy to millions around the globe.”– </a:t>
            </a:r>
            <a:r>
              <a:rPr lang="en-US" b="1" dirty="0" smtClean="0">
                <a:solidFill>
                  <a:srgbClr val="C00000"/>
                </a:solidFill>
              </a:rPr>
              <a:t>Richard Branson</a:t>
            </a:r>
          </a:p>
          <a:p>
            <a:pPr algn="just">
              <a:buFont typeface="Wingdings" panose="05000000000000000000" pitchFamily="2" charset="2"/>
              <a:buChar char="§"/>
            </a:pPr>
            <a:r>
              <a:rPr lang="en-US" dirty="0" smtClean="0"/>
              <a:t>“Clean energy is good for the </a:t>
            </a:r>
            <a:r>
              <a:rPr lang="en-US" b="1" dirty="0" smtClean="0"/>
              <a:t>environment,</a:t>
            </a:r>
            <a:r>
              <a:rPr lang="en-US" dirty="0" smtClean="0"/>
              <a:t> good for </a:t>
            </a:r>
            <a:r>
              <a:rPr lang="en-US" b="1" dirty="0" smtClean="0"/>
              <a:t>national security</a:t>
            </a:r>
            <a:r>
              <a:rPr lang="en-US" dirty="0" smtClean="0"/>
              <a:t>, and good for thousands of Americans who desire a </a:t>
            </a:r>
            <a:r>
              <a:rPr lang="en-US" b="1" dirty="0" smtClean="0"/>
              <a:t>rewarding career</a:t>
            </a:r>
            <a:r>
              <a:rPr lang="en-US" dirty="0" smtClean="0"/>
              <a:t>.” – </a:t>
            </a:r>
            <a:r>
              <a:rPr lang="en-US" b="1" dirty="0" smtClean="0">
                <a:solidFill>
                  <a:srgbClr val="C00000"/>
                </a:solidFill>
              </a:rPr>
              <a:t>John Garamendi</a:t>
            </a:r>
          </a:p>
          <a:p>
            <a:pPr algn="just">
              <a:buFont typeface="Wingdings" panose="05000000000000000000" pitchFamily="2" charset="2"/>
              <a:buChar char="§"/>
            </a:pPr>
            <a:r>
              <a:rPr lang="en-US" dirty="0" smtClean="0"/>
              <a:t>“Some solutions are relatively simple and would provide economic benefits: implementing measures to </a:t>
            </a:r>
            <a:r>
              <a:rPr lang="en-US" b="1" dirty="0" smtClean="0"/>
              <a:t>conserve energy</a:t>
            </a:r>
            <a:r>
              <a:rPr lang="en-US" dirty="0" smtClean="0"/>
              <a:t>, putting a price on carbon through taxes and cap-and-trade and shifting from fossil fuels to </a:t>
            </a:r>
            <a:r>
              <a:rPr lang="en-US" b="1" dirty="0" smtClean="0"/>
              <a:t>clean and renewable</a:t>
            </a:r>
            <a:r>
              <a:rPr lang="en-US" dirty="0" smtClean="0"/>
              <a:t> energy sources.” – </a:t>
            </a:r>
            <a:r>
              <a:rPr lang="en-US" b="1" dirty="0" smtClean="0">
                <a:solidFill>
                  <a:srgbClr val="C00000"/>
                </a:solidFill>
              </a:rPr>
              <a:t>David Suzuki</a:t>
            </a:r>
          </a:p>
          <a:p>
            <a:pPr algn="just">
              <a:buFont typeface="Wingdings" panose="05000000000000000000" pitchFamily="2" charset="2"/>
              <a:buChar char="§"/>
            </a:pPr>
            <a:r>
              <a:rPr lang="en-US" dirty="0" smtClean="0"/>
              <a:t>“Our nation has abundant clean energy resources, and tapping them will generate </a:t>
            </a:r>
            <a:r>
              <a:rPr lang="en-US" b="1" dirty="0" smtClean="0"/>
              <a:t>jobs</a:t>
            </a:r>
            <a:r>
              <a:rPr lang="en-US" dirty="0" smtClean="0"/>
              <a:t>, make the air safer to </a:t>
            </a:r>
            <a:r>
              <a:rPr lang="en-US" b="1" dirty="0" smtClean="0"/>
              <a:t>breathe</a:t>
            </a:r>
            <a:r>
              <a:rPr lang="en-US" dirty="0" smtClean="0"/>
              <a:t>, and tackle </a:t>
            </a:r>
            <a:r>
              <a:rPr lang="en-US" b="1" dirty="0" smtClean="0"/>
              <a:t>climate change </a:t>
            </a:r>
            <a:r>
              <a:rPr lang="en-US" dirty="0" smtClean="0"/>
              <a:t>– the greatest environmental crisis of our time.” – </a:t>
            </a:r>
            <a:r>
              <a:rPr lang="en-US" b="1" dirty="0" smtClean="0">
                <a:solidFill>
                  <a:srgbClr val="C00000"/>
                </a:solidFill>
              </a:rPr>
              <a:t>Frances </a:t>
            </a:r>
            <a:r>
              <a:rPr lang="en-US" b="1" dirty="0" err="1" smtClean="0">
                <a:solidFill>
                  <a:srgbClr val="C00000"/>
                </a:solidFill>
              </a:rPr>
              <a:t>Beinecke</a:t>
            </a:r>
            <a:endParaRPr lang="en-US" b="1" dirty="0" smtClean="0">
              <a:solidFill>
                <a:srgbClr val="C00000"/>
              </a:solidFill>
            </a:endParaRPr>
          </a:p>
          <a:p>
            <a:pPr algn="just">
              <a:buFont typeface="Wingdings" panose="05000000000000000000" pitchFamily="2" charset="2"/>
              <a:buChar char="§"/>
            </a:pPr>
            <a:endParaRPr lang="en-US" dirty="0"/>
          </a:p>
        </p:txBody>
      </p:sp>
    </p:spTree>
    <p:extLst>
      <p:ext uri="{BB962C8B-B14F-4D97-AF65-F5344CB8AC3E}">
        <p14:creationId xmlns:p14="http://schemas.microsoft.com/office/powerpoint/2010/main" val="2966294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76275"/>
          </a:xfrm>
        </p:spPr>
        <p:txBody>
          <a:bodyPr>
            <a:normAutofit fontScale="90000"/>
          </a:bodyPr>
          <a:lstStyle/>
          <a:p>
            <a:pPr marL="342900" lvl="0" indent="-342900" algn="ctr">
              <a:lnSpc>
                <a:spcPct val="107000"/>
              </a:lnSpc>
              <a:spcBef>
                <a:spcPts val="0"/>
              </a:spcBef>
            </a:pPr>
            <a:r>
              <a:rPr lang="en-US" sz="32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
            </a:r>
            <a:br>
              <a:rPr lang="en-US" sz="32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br>
            <a:r>
              <a:rPr lang="en-US"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WHY </a:t>
            </a:r>
            <a:r>
              <a:rPr lang="en-US" dirty="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DO WE NEED TO DEVELOP CLEAN ENERGY?</a:t>
            </a: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0" y="676274"/>
            <a:ext cx="12192000" cy="6181725"/>
          </a:xfrm>
        </p:spPr>
        <p:txBody>
          <a:bodyPr>
            <a:normAutofit/>
          </a:bodyPr>
          <a:lstStyle/>
          <a:p>
            <a:pPr algn="just"/>
            <a:r>
              <a:rPr lang="en-US" sz="3200" b="1" dirty="0"/>
              <a:t>a</a:t>
            </a:r>
            <a:r>
              <a:rPr lang="en-US" sz="3200" b="1" dirty="0" smtClean="0"/>
              <a:t>ccess</a:t>
            </a:r>
            <a:r>
              <a:rPr lang="en-US" sz="3200" dirty="0" smtClean="0"/>
              <a:t> to sustainable, reliable, clean and affordable energy is a necessity for </a:t>
            </a:r>
            <a:r>
              <a:rPr lang="en-US" sz="3200" b="1" dirty="0" smtClean="0"/>
              <a:t>ending poverty </a:t>
            </a:r>
            <a:r>
              <a:rPr lang="en-US" sz="3200" dirty="0" smtClean="0"/>
              <a:t>(abolishing extreme poverty)</a:t>
            </a:r>
          </a:p>
          <a:p>
            <a:pPr algn="just"/>
            <a:r>
              <a:rPr lang="en-US" sz="3200" dirty="0" smtClean="0">
                <a:effectLst/>
                <a:latin typeface="Open Sans" panose="020B0606030504020204" pitchFamily="34" charset="0"/>
                <a:ea typeface="Times New Roman" panose="02020603050405020304" pitchFamily="18" charset="0"/>
              </a:rPr>
              <a:t>to increase access to renewable energy in developing countries (Clean Energy for Development)</a:t>
            </a:r>
          </a:p>
          <a:p>
            <a:pPr algn="just"/>
            <a:r>
              <a:rPr lang="en-US" sz="3200" dirty="0">
                <a:latin typeface="Open Sans" panose="020B0606030504020204" pitchFamily="34" charset="0"/>
                <a:ea typeface="Times New Roman" panose="02020603050405020304" pitchFamily="18" charset="0"/>
              </a:rPr>
              <a:t>i</a:t>
            </a:r>
            <a:r>
              <a:rPr lang="en-US" sz="3200" dirty="0" smtClean="0">
                <a:latin typeface="Open Sans" panose="020B0606030504020204" pitchFamily="34" charset="0"/>
                <a:ea typeface="Times New Roman" panose="02020603050405020304" pitchFamily="18" charset="0"/>
              </a:rPr>
              <a:t>t’s a </a:t>
            </a:r>
            <a:r>
              <a:rPr lang="en-US" sz="3200" b="1" dirty="0" smtClean="0">
                <a:latin typeface="Open Sans" panose="020B0606030504020204" pitchFamily="34" charset="0"/>
                <a:ea typeface="Times New Roman" panose="02020603050405020304" pitchFamily="18" charset="0"/>
              </a:rPr>
              <a:t>mandate</a:t>
            </a:r>
            <a:r>
              <a:rPr lang="en-US" sz="3200" dirty="0" smtClean="0">
                <a:latin typeface="Open Sans" panose="020B0606030504020204" pitchFamily="34" charset="0"/>
                <a:ea typeface="Times New Roman" panose="02020603050405020304" pitchFamily="18" charset="0"/>
              </a:rPr>
              <a:t> of </a:t>
            </a:r>
            <a:r>
              <a:rPr lang="en-US" sz="3200" dirty="0" smtClean="0">
                <a:effectLst/>
                <a:latin typeface="Open Sans" panose="020B0606030504020204" pitchFamily="34" charset="0"/>
                <a:ea typeface="Times New Roman" panose="02020603050405020304" pitchFamily="18" charset="0"/>
              </a:rPr>
              <a:t> both the </a:t>
            </a:r>
            <a:r>
              <a:rPr lang="en-US" sz="3200" b="1" dirty="0" smtClean="0">
                <a:effectLst/>
                <a:latin typeface="Open Sans" panose="020B0606030504020204" pitchFamily="34" charset="0"/>
                <a:ea typeface="Times New Roman" panose="02020603050405020304" pitchFamily="18" charset="0"/>
              </a:rPr>
              <a:t>Sustainable Development Goals </a:t>
            </a:r>
            <a:r>
              <a:rPr lang="en-US" sz="3200" dirty="0" smtClean="0">
                <a:effectLst/>
                <a:latin typeface="Open Sans" panose="020B0606030504020204" pitchFamily="34" charset="0"/>
                <a:ea typeface="Times New Roman" panose="02020603050405020304" pitchFamily="18" charset="0"/>
              </a:rPr>
              <a:t>and </a:t>
            </a:r>
            <a:r>
              <a:rPr lang="en-US" sz="3200" b="1" dirty="0" smtClean="0">
                <a:effectLst/>
                <a:latin typeface="Open Sans" panose="020B0606030504020204" pitchFamily="34" charset="0"/>
                <a:ea typeface="Times New Roman" panose="02020603050405020304" pitchFamily="18" charset="0"/>
              </a:rPr>
              <a:t>climate agreement in Paris </a:t>
            </a:r>
            <a:r>
              <a:rPr lang="en-US" sz="3200" dirty="0" smtClean="0">
                <a:effectLst/>
                <a:latin typeface="Open Sans" panose="020B0606030504020204" pitchFamily="34" charset="0"/>
                <a:ea typeface="Times New Roman" panose="02020603050405020304" pitchFamily="18" charset="0"/>
              </a:rPr>
              <a:t>for the global community to support clean energy development</a:t>
            </a:r>
          </a:p>
          <a:p>
            <a:pPr algn="just"/>
            <a:r>
              <a:rPr lang="en-US" sz="3200" dirty="0" smtClean="0"/>
              <a:t> enables economic growth and protects the environment</a:t>
            </a:r>
          </a:p>
          <a:p>
            <a:pPr algn="just"/>
            <a:r>
              <a:rPr lang="en-US" sz="3200" dirty="0" smtClean="0"/>
              <a:t>central to the fight against </a:t>
            </a:r>
            <a:r>
              <a:rPr lang="en-US" sz="3200" b="1" dirty="0" smtClean="0"/>
              <a:t>global climate change</a:t>
            </a:r>
          </a:p>
          <a:p>
            <a:pPr algn="just"/>
            <a:r>
              <a:rPr lang="en-US" sz="3200" dirty="0"/>
              <a:t>i</a:t>
            </a:r>
            <a:r>
              <a:rPr lang="en-US" sz="3200" dirty="0" smtClean="0"/>
              <a:t>t has become the Norm for zero carbon energy/energy transition</a:t>
            </a:r>
          </a:p>
          <a:p>
            <a:pPr algn="just">
              <a:buFont typeface="Wingdings" panose="05000000000000000000" pitchFamily="2" charset="2"/>
              <a:buChar char="Ø"/>
            </a:pPr>
            <a:r>
              <a:rPr lang="en-US" sz="3200" dirty="0" smtClean="0">
                <a:solidFill>
                  <a:srgbClr val="C00000"/>
                </a:solidFill>
              </a:rPr>
              <a:t>to reduce poverty, stimulate economic growth and reduce pollution</a:t>
            </a:r>
          </a:p>
          <a:p>
            <a:pPr marL="0" indent="0" algn="just">
              <a:buNone/>
            </a:pPr>
            <a:endParaRPr lang="en-US" sz="3200" dirty="0"/>
          </a:p>
        </p:txBody>
      </p:sp>
    </p:spTree>
    <p:extLst>
      <p:ext uri="{BB962C8B-B14F-4D97-AF65-F5344CB8AC3E}">
        <p14:creationId xmlns:p14="http://schemas.microsoft.com/office/powerpoint/2010/main" val="304104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b="1" dirty="0" smtClean="0"/>
              <a:t>BENEFITS/OUTCOMES CLEAN ENERGY TECHNOLOGY FOR DEVELOPMENT</a:t>
            </a:r>
            <a:endParaRPr lang="en-US" b="1" dirty="0"/>
          </a:p>
        </p:txBody>
      </p:sp>
      <p:sp>
        <p:nvSpPr>
          <p:cNvPr id="3" name="Content Placeholder 2"/>
          <p:cNvSpPr>
            <a:spLocks noGrp="1"/>
          </p:cNvSpPr>
          <p:nvPr>
            <p:ph idx="1"/>
          </p:nvPr>
        </p:nvSpPr>
        <p:spPr>
          <a:xfrm>
            <a:off x="0" y="1325563"/>
            <a:ext cx="12192000" cy="4351338"/>
          </a:xfrm>
        </p:spPr>
        <p:txBody>
          <a:bodyPr>
            <a:normAutofit/>
          </a:bodyPr>
          <a:lstStyle/>
          <a:p>
            <a:pPr>
              <a:lnSpc>
                <a:spcPct val="150000"/>
              </a:lnSpc>
            </a:pPr>
            <a:r>
              <a:rPr lang="en-US" sz="3200" dirty="0" smtClean="0"/>
              <a:t>The only way to strengthen</a:t>
            </a:r>
          </a:p>
          <a:p>
            <a:pPr>
              <a:lnSpc>
                <a:spcPct val="150000"/>
              </a:lnSpc>
              <a:buFont typeface="Wingdings" panose="05000000000000000000" pitchFamily="2" charset="2"/>
              <a:buChar char="ü"/>
            </a:pPr>
            <a:r>
              <a:rPr lang="en-US" sz="3200" dirty="0" smtClean="0"/>
              <a:t>institution and Capacity  building in the energy sector    </a:t>
            </a:r>
          </a:p>
          <a:p>
            <a:pPr>
              <a:lnSpc>
                <a:spcPct val="150000"/>
              </a:lnSpc>
              <a:buFont typeface="Wingdings" panose="05000000000000000000" pitchFamily="2" charset="2"/>
              <a:buChar char="ü"/>
            </a:pPr>
            <a:r>
              <a:rPr lang="en-US" sz="3200" dirty="0" smtClean="0"/>
              <a:t> energy production    </a:t>
            </a:r>
          </a:p>
          <a:p>
            <a:pPr>
              <a:lnSpc>
                <a:spcPct val="150000"/>
              </a:lnSpc>
              <a:buFont typeface="Wingdings" panose="05000000000000000000" pitchFamily="2" charset="2"/>
              <a:buChar char="ü"/>
            </a:pPr>
            <a:r>
              <a:rPr lang="en-US" sz="3200" dirty="0" smtClean="0"/>
              <a:t> the availability of clean, reliable and affordable energy </a:t>
            </a:r>
            <a:r>
              <a:rPr lang="en-US" sz="3200" b="1" dirty="0" smtClean="0">
                <a:solidFill>
                  <a:srgbClr val="C00000"/>
                </a:solidFill>
              </a:rPr>
              <a:t>(especially in developing countries)            </a:t>
            </a:r>
            <a:endParaRPr lang="en-US" sz="3200" b="1" dirty="0">
              <a:solidFill>
                <a:srgbClr val="C00000"/>
              </a:solidFill>
            </a:endParaRPr>
          </a:p>
        </p:txBody>
      </p:sp>
    </p:spTree>
    <p:extLst>
      <p:ext uri="{BB962C8B-B14F-4D97-AF65-F5344CB8AC3E}">
        <p14:creationId xmlns:p14="http://schemas.microsoft.com/office/powerpoint/2010/main" val="917302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50900"/>
          </a:xfrm>
        </p:spPr>
        <p:txBody>
          <a:bodyPr/>
          <a:lstStyle/>
          <a:p>
            <a:pPr algn="ctr"/>
            <a:r>
              <a:rPr lang="en-US" b="1" dirty="0" smtClean="0"/>
              <a:t>WOULD BE TARGET  (PILOT)PROJECTS</a:t>
            </a:r>
            <a:endParaRPr lang="en-US" b="1" dirty="0"/>
          </a:p>
        </p:txBody>
      </p:sp>
      <p:sp>
        <p:nvSpPr>
          <p:cNvPr id="3" name="Content Placeholder 2"/>
          <p:cNvSpPr>
            <a:spLocks noGrp="1"/>
          </p:cNvSpPr>
          <p:nvPr>
            <p:ph idx="1"/>
          </p:nvPr>
        </p:nvSpPr>
        <p:spPr>
          <a:xfrm>
            <a:off x="0" y="746124"/>
            <a:ext cx="12192000" cy="6111875"/>
          </a:xfrm>
        </p:spPr>
        <p:txBody>
          <a:bodyPr>
            <a:normAutofit fontScale="92500" lnSpcReduction="10000"/>
          </a:bodyPr>
          <a:lstStyle/>
          <a:p>
            <a:pPr>
              <a:buFont typeface="Wingdings" panose="05000000000000000000" pitchFamily="2" charset="2"/>
              <a:buChar char="§"/>
            </a:pPr>
            <a:endParaRPr lang="en-US" dirty="0" smtClean="0"/>
          </a:p>
          <a:p>
            <a:pPr>
              <a:lnSpc>
                <a:spcPct val="150000"/>
              </a:lnSpc>
              <a:buFont typeface="Wingdings" panose="05000000000000000000" pitchFamily="2" charset="2"/>
              <a:buChar char="§"/>
            </a:pPr>
            <a:r>
              <a:rPr lang="en-US" sz="3200" dirty="0" smtClean="0"/>
              <a:t>Capacity building (Training of staff &amp; Technical assistance) </a:t>
            </a:r>
          </a:p>
          <a:p>
            <a:pPr>
              <a:lnSpc>
                <a:spcPct val="150000"/>
              </a:lnSpc>
              <a:buFont typeface="Wingdings" panose="05000000000000000000" pitchFamily="2" charset="2"/>
              <a:buChar char="§"/>
            </a:pPr>
            <a:r>
              <a:rPr lang="en-US" sz="3200" dirty="0" smtClean="0"/>
              <a:t>Manpower development (Education and </a:t>
            </a:r>
            <a:r>
              <a:rPr lang="en-US" sz="3200" dirty="0" smtClean="0"/>
              <a:t>research)</a:t>
            </a:r>
            <a:endParaRPr lang="en-US" sz="3200" dirty="0" smtClean="0"/>
          </a:p>
          <a:p>
            <a:pPr>
              <a:lnSpc>
                <a:spcPct val="150000"/>
              </a:lnSpc>
              <a:buFont typeface="Wingdings" panose="05000000000000000000" pitchFamily="2" charset="2"/>
              <a:buChar char="§"/>
            </a:pPr>
            <a:r>
              <a:rPr lang="en-US" sz="3200" dirty="0" smtClean="0"/>
              <a:t>Development of targeted clean power plants (</a:t>
            </a:r>
            <a:r>
              <a:rPr lang="en-US" sz="3200" dirty="0" err="1" smtClean="0"/>
              <a:t>offgrid</a:t>
            </a:r>
            <a:r>
              <a:rPr lang="en-US" sz="3200" dirty="0" smtClean="0"/>
              <a:t>/facilities/MSMEs)</a:t>
            </a:r>
          </a:p>
          <a:p>
            <a:pPr>
              <a:lnSpc>
                <a:spcPct val="150000"/>
              </a:lnSpc>
              <a:buFont typeface="Wingdings" panose="05000000000000000000" pitchFamily="2" charset="2"/>
              <a:buChar char="§"/>
            </a:pPr>
            <a:r>
              <a:rPr lang="en-US" sz="3200" dirty="0" smtClean="0"/>
              <a:t>Development of power lines</a:t>
            </a:r>
          </a:p>
          <a:p>
            <a:pPr>
              <a:lnSpc>
                <a:spcPct val="150000"/>
              </a:lnSpc>
              <a:buFont typeface="Wingdings" panose="05000000000000000000" pitchFamily="2" charset="2"/>
              <a:buChar char="§"/>
            </a:pPr>
            <a:r>
              <a:rPr lang="en-US" sz="3200" dirty="0" smtClean="0"/>
              <a:t>Green Cooking (Cleaner cook stoves/ERB/Biogas/LNG)</a:t>
            </a:r>
          </a:p>
          <a:p>
            <a:pPr>
              <a:lnSpc>
                <a:spcPct val="150000"/>
              </a:lnSpc>
              <a:buFont typeface="Wingdings" panose="05000000000000000000" pitchFamily="2" charset="2"/>
              <a:buChar char="§"/>
            </a:pPr>
            <a:r>
              <a:rPr lang="en-US" sz="3200" dirty="0" smtClean="0"/>
              <a:t>Solar systems for home use</a:t>
            </a:r>
          </a:p>
          <a:p>
            <a:pPr>
              <a:lnSpc>
                <a:spcPct val="150000"/>
              </a:lnSpc>
              <a:buFont typeface="Wingdings" panose="05000000000000000000" pitchFamily="2" charset="2"/>
              <a:buChar char="§"/>
            </a:pPr>
            <a:r>
              <a:rPr lang="en-US" sz="3200" dirty="0" smtClean="0"/>
              <a:t>Institution building (Labs/conference rooms, CBT centers etc)</a:t>
            </a:r>
          </a:p>
          <a:p>
            <a:endParaRPr lang="en-US" dirty="0"/>
          </a:p>
        </p:txBody>
      </p:sp>
    </p:spTree>
    <p:extLst>
      <p:ext uri="{BB962C8B-B14F-4D97-AF65-F5344CB8AC3E}">
        <p14:creationId xmlns:p14="http://schemas.microsoft.com/office/powerpoint/2010/main" val="224194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b="1" dirty="0" smtClean="0"/>
              <a:t>KEY PERFORMANCE INDICATORS (KPIs)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gained access to electricity</a:t>
            </a:r>
          </a:p>
          <a:p>
            <a:r>
              <a:rPr lang="en-US" dirty="0" smtClean="0"/>
              <a:t>gained access to better cooking appliances </a:t>
            </a:r>
          </a:p>
          <a:p>
            <a:r>
              <a:rPr lang="en-US" dirty="0" smtClean="0"/>
              <a:t>production capacity</a:t>
            </a:r>
          </a:p>
          <a:p>
            <a:r>
              <a:rPr lang="en-US" dirty="0" smtClean="0"/>
              <a:t>Carbon footprint measure (Carbon emissions reduction )</a:t>
            </a:r>
          </a:p>
          <a:p>
            <a:r>
              <a:rPr lang="en-US" dirty="0" smtClean="0"/>
              <a:t>Penetration of RET </a:t>
            </a:r>
          </a:p>
          <a:p>
            <a:r>
              <a:rPr lang="en-US" dirty="0" smtClean="0"/>
              <a:t>energy management</a:t>
            </a:r>
          </a:p>
          <a:p>
            <a:r>
              <a:rPr lang="en-US" dirty="0" smtClean="0"/>
              <a:t>extension of transmission and distribution capacity</a:t>
            </a:r>
          </a:p>
          <a:p>
            <a:r>
              <a:rPr lang="en-US" dirty="0" smtClean="0"/>
              <a:t>strengthened research and knowledge of renewable energy </a:t>
            </a:r>
            <a:r>
              <a:rPr lang="en-US" b="1" dirty="0" smtClean="0"/>
              <a:t>(number of master and doctoral students in clean energy technology/courses and seminars on clean energy)</a:t>
            </a:r>
            <a:endParaRPr lang="en-US" b="1" dirty="0"/>
          </a:p>
        </p:txBody>
      </p:sp>
    </p:spTree>
    <p:extLst>
      <p:ext uri="{BB962C8B-B14F-4D97-AF65-F5344CB8AC3E}">
        <p14:creationId xmlns:p14="http://schemas.microsoft.com/office/powerpoint/2010/main" val="4266956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b="1" dirty="0">
                <a:solidFill>
                  <a:prstClr val="black"/>
                </a:solidFill>
              </a:rPr>
              <a:t>HOW CAN AI FACILITATE CLEAN ENERGY DEVELOPMENT as a paradigm shift?</a:t>
            </a:r>
            <a:endParaRPr lang="en-US" sz="4800" b="1" dirty="0"/>
          </a:p>
        </p:txBody>
      </p:sp>
      <p:sp>
        <p:nvSpPr>
          <p:cNvPr id="3" name="Content Placeholder 2"/>
          <p:cNvSpPr>
            <a:spLocks noGrp="1"/>
          </p:cNvSpPr>
          <p:nvPr>
            <p:ph idx="1"/>
          </p:nvPr>
        </p:nvSpPr>
        <p:spPr>
          <a:xfrm>
            <a:off x="177800" y="1325562"/>
            <a:ext cx="11874500" cy="5405437"/>
          </a:xfrm>
        </p:spPr>
        <p:txBody>
          <a:bodyPr/>
          <a:lstStyle/>
          <a:p>
            <a:r>
              <a:rPr lang="en-US" dirty="0" smtClean="0"/>
              <a:t>“Every </a:t>
            </a:r>
            <a:r>
              <a:rPr lang="en-US" dirty="0"/>
              <a:t>day I get to ‘Think’ and work on everything from </a:t>
            </a:r>
            <a:r>
              <a:rPr lang="en-US" b="1" dirty="0"/>
              <a:t>digitizing electric grids </a:t>
            </a:r>
            <a:r>
              <a:rPr lang="en-US" dirty="0"/>
              <a:t>so they can accommodate renewable energy and enable </a:t>
            </a:r>
            <a:r>
              <a:rPr lang="en-US" b="1" dirty="0"/>
              <a:t>mass adoption </a:t>
            </a:r>
            <a:r>
              <a:rPr lang="en-US" dirty="0"/>
              <a:t>of electric cars, helping major cities </a:t>
            </a:r>
            <a:r>
              <a:rPr lang="en-US" b="1" dirty="0"/>
              <a:t>reduce congestion and pollution</a:t>
            </a:r>
            <a:r>
              <a:rPr lang="en-US" dirty="0"/>
              <a:t>, to developing new </a:t>
            </a:r>
            <a:r>
              <a:rPr lang="en-US" b="1" dirty="0"/>
              <a:t>micro-finance programs </a:t>
            </a:r>
            <a:r>
              <a:rPr lang="en-US" dirty="0"/>
              <a:t>that help tiny businesses get started in markets such as Brazil, India, </a:t>
            </a:r>
            <a:r>
              <a:rPr lang="en-US" b="1" dirty="0"/>
              <a:t>Africa</a:t>
            </a:r>
            <a:r>
              <a:rPr lang="en-US" dirty="0"/>
              <a:t>.” </a:t>
            </a:r>
            <a:r>
              <a:rPr lang="en-US" b="1" dirty="0"/>
              <a:t>– </a:t>
            </a:r>
            <a:r>
              <a:rPr lang="en-US" b="1" dirty="0" err="1"/>
              <a:t>Ginni</a:t>
            </a:r>
            <a:r>
              <a:rPr lang="en-US" b="1" dirty="0"/>
              <a:t> </a:t>
            </a:r>
            <a:r>
              <a:rPr lang="en-US" b="1" dirty="0" smtClean="0"/>
              <a:t>Rometty</a:t>
            </a:r>
          </a:p>
          <a:p>
            <a:r>
              <a:rPr lang="en-US" dirty="0" smtClean="0"/>
              <a:t>“But </a:t>
            </a:r>
            <a:r>
              <a:rPr lang="en-US" dirty="0"/>
              <a:t>reducing harmful emissions, abating our dependence on foreign oil and developing alternative renewable energy sources have benefits that go beyond environmental health, they improve personal health, enhance national security and encourage our nation’s economic viability</a:t>
            </a:r>
            <a:r>
              <a:rPr lang="en-US" b="1" dirty="0"/>
              <a:t>.”– Jim Clyburn</a:t>
            </a:r>
          </a:p>
          <a:p>
            <a:r>
              <a:rPr lang="en-US" b="1" dirty="0" smtClean="0"/>
              <a:t>“</a:t>
            </a:r>
            <a:r>
              <a:rPr lang="en-US" b="1" dirty="0"/>
              <a:t>I think the cost of energy will come down when we make this transition to renewable energy.” </a:t>
            </a:r>
            <a:r>
              <a:rPr lang="en-US" dirty="0"/>
              <a:t>– </a:t>
            </a:r>
            <a:r>
              <a:rPr lang="en-US" b="1" dirty="0">
                <a:solidFill>
                  <a:srgbClr val="FF0000"/>
                </a:solidFill>
              </a:rPr>
              <a:t>Al Gore</a:t>
            </a:r>
          </a:p>
          <a:p>
            <a:endParaRPr lang="en-US" dirty="0"/>
          </a:p>
        </p:txBody>
      </p:sp>
    </p:spTree>
    <p:extLst>
      <p:ext uri="{BB962C8B-B14F-4D97-AF65-F5344CB8AC3E}">
        <p14:creationId xmlns:p14="http://schemas.microsoft.com/office/powerpoint/2010/main" val="1478278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3" y="1955801"/>
            <a:ext cx="12195573" cy="1473199"/>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b="1" dirty="0" smtClean="0"/>
              <a:t>AI FOR CLEAN ENERGY DEVELOPMENT AND DEPLOYMENT</a:t>
            </a:r>
            <a:endParaRPr lang="en-US" b="1" dirty="0"/>
          </a:p>
        </p:txBody>
      </p:sp>
      <p:sp>
        <p:nvSpPr>
          <p:cNvPr id="3" name="Subtitle 2"/>
          <p:cNvSpPr>
            <a:spLocks noGrp="1"/>
          </p:cNvSpPr>
          <p:nvPr>
            <p:ph type="subTitle" idx="1"/>
          </p:nvPr>
        </p:nvSpPr>
        <p:spPr>
          <a:xfrm>
            <a:off x="3122234" y="4262438"/>
            <a:ext cx="5310565" cy="966886"/>
          </a:xfrm>
        </p:spPr>
        <p:txBody>
          <a:bodyPr>
            <a:normAutofit fontScale="77500" lnSpcReduction="20000"/>
          </a:bodyPr>
          <a:lstStyle/>
          <a:p>
            <a:r>
              <a:rPr lang="en-US" b="1" dirty="0" smtClean="0"/>
              <a:t>SAMUEL WARA</a:t>
            </a:r>
          </a:p>
          <a:p>
            <a:r>
              <a:rPr lang="en-US" b="1" dirty="0" smtClean="0">
                <a:hlinkClick r:id="rId2"/>
              </a:rPr>
              <a:t>warast@abuad.edu.ng</a:t>
            </a:r>
            <a:r>
              <a:rPr lang="en-US" b="1" dirty="0" smtClean="0"/>
              <a:t>, </a:t>
            </a:r>
            <a:r>
              <a:rPr lang="en-US" b="1" dirty="0" smtClean="0">
                <a:hlinkClick r:id="rId3"/>
              </a:rPr>
              <a:t>docwarati@gmail.com</a:t>
            </a:r>
            <a:endParaRPr lang="en-US" b="1" dirty="0" smtClean="0"/>
          </a:p>
          <a:p>
            <a:r>
              <a:rPr lang="en-US" b="1" dirty="0" smtClean="0"/>
              <a:t>08037415262, 08056731904</a:t>
            </a:r>
          </a:p>
          <a:p>
            <a:endParaRPr lang="en-US" b="1" dirty="0"/>
          </a:p>
        </p:txBody>
      </p:sp>
      <p:pic>
        <p:nvPicPr>
          <p:cNvPr id="4" name="Picture 3"/>
          <p:cNvPicPr>
            <a:picLocks noChangeAspect="1"/>
          </p:cNvPicPr>
          <p:nvPr/>
        </p:nvPicPr>
        <p:blipFill>
          <a:blip r:embed="rId4"/>
          <a:stretch>
            <a:fillRect/>
          </a:stretch>
        </p:blipFill>
        <p:spPr>
          <a:xfrm>
            <a:off x="10727927" y="5450214"/>
            <a:ext cx="1283773" cy="1120449"/>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25200" y="0"/>
            <a:ext cx="1066800" cy="1122363"/>
          </a:xfrm>
          <a:prstGeom prst="rect">
            <a:avLst/>
          </a:prstGeom>
        </p:spPr>
      </p:pic>
      <p:pic>
        <p:nvPicPr>
          <p:cNvPr id="1026" name="Picture 2" descr="https://ai4ce.com.ng/logo_ai4ce.jpe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9900" y="127000"/>
            <a:ext cx="2743200" cy="157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300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026"/>
                                        </p:tgtEl>
                                        <p:attrNameLst>
                                          <p:attrName>style.visibility</p:attrName>
                                        </p:attrNameLst>
                                      </p:cBhvr>
                                      <p:to>
                                        <p:strVal val="visible"/>
                                      </p:to>
                                    </p:set>
                                    <p:anim calcmode="lin" valueType="num">
                                      <p:cBhvr additive="base">
                                        <p:cTn id="24" dur="500" fill="hold"/>
                                        <p:tgtEl>
                                          <p:spTgt spid="1026"/>
                                        </p:tgtEl>
                                        <p:attrNameLst>
                                          <p:attrName>ppt_x</p:attrName>
                                        </p:attrNameLst>
                                      </p:cBhvr>
                                      <p:tavLst>
                                        <p:tav tm="0">
                                          <p:val>
                                            <p:strVal val="#ppt_x"/>
                                          </p:val>
                                        </p:tav>
                                        <p:tav tm="100000">
                                          <p:val>
                                            <p:strVal val="#ppt_x"/>
                                          </p:val>
                                        </p:tav>
                                      </p:tavLst>
                                    </p:anim>
                                    <p:anim calcmode="lin" valueType="num">
                                      <p:cBhvr additive="base">
                                        <p:cTn id="25" dur="500" fill="hold"/>
                                        <p:tgtEl>
                                          <p:spTgt spid="1026"/>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additive="base">
                                        <p:cTn id="34" dur="500" fill="hold"/>
                                        <p:tgtEl>
                                          <p:spTgt spid="2"/>
                                        </p:tgtEl>
                                        <p:attrNameLst>
                                          <p:attrName>ppt_x</p:attrName>
                                        </p:attrNameLst>
                                      </p:cBhvr>
                                      <p:tavLst>
                                        <p:tav tm="0">
                                          <p:val>
                                            <p:strVal val="#ppt_x"/>
                                          </p:val>
                                        </p:tav>
                                        <p:tav tm="100000">
                                          <p:val>
                                            <p:strVal val="#ppt_x"/>
                                          </p:val>
                                        </p:tav>
                                      </p:tavLst>
                                    </p:anim>
                                    <p:anim calcmode="lin" valueType="num">
                                      <p:cBhvr additive="base">
                                        <p:cTn id="3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00" y="301625"/>
            <a:ext cx="11620500" cy="1325563"/>
          </a:xfrm>
        </p:spPr>
        <p:txBody>
          <a:bodyPr/>
          <a:lstStyle/>
          <a:p>
            <a:pPr algn="ctr"/>
            <a:r>
              <a:rPr lang="en-US" b="1" dirty="0" smtClean="0"/>
              <a:t>TYPES OF AI AT A GLANCE</a:t>
            </a:r>
            <a:endParaRPr lang="en-US" b="1" dirty="0"/>
          </a:p>
        </p:txBody>
      </p:sp>
      <p:pic>
        <p:nvPicPr>
          <p:cNvPr id="4" name="Content Placeholder 3"/>
          <p:cNvPicPr>
            <a:picLocks noGrp="1" noChangeAspect="1"/>
          </p:cNvPicPr>
          <p:nvPr>
            <p:ph idx="1"/>
          </p:nvPr>
        </p:nvPicPr>
        <p:blipFill rotWithShape="1">
          <a:blip r:embed="rId2"/>
          <a:srcRect l="-1587" t="52381" r="1587" b="8201"/>
          <a:stretch/>
        </p:blipFill>
        <p:spPr>
          <a:xfrm>
            <a:off x="177800" y="2082800"/>
            <a:ext cx="11823700" cy="3009900"/>
          </a:xfrm>
          <a:prstGeom prst="rect">
            <a:avLst/>
          </a:prstGeom>
        </p:spPr>
      </p:pic>
    </p:spTree>
    <p:extLst>
      <p:ext uri="{BB962C8B-B14F-4D97-AF65-F5344CB8AC3E}">
        <p14:creationId xmlns:p14="http://schemas.microsoft.com/office/powerpoint/2010/main" val="319972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149225"/>
            <a:ext cx="11912600" cy="739775"/>
          </a:xfrm>
        </p:spPr>
        <p:txBody>
          <a:bodyPr/>
          <a:lstStyle/>
          <a:p>
            <a:pPr algn="ctr"/>
            <a:r>
              <a:rPr lang="en-US" b="1" dirty="0" smtClean="0"/>
              <a:t>AI AT A </a:t>
            </a:r>
            <a:r>
              <a:rPr lang="en-US" b="1" dirty="0" smtClean="0"/>
              <a:t>GLANCE – WHAT IS AI?</a:t>
            </a:r>
            <a:endParaRPr lang="en-US" b="1" dirty="0"/>
          </a:p>
        </p:txBody>
      </p:sp>
      <p:sp>
        <p:nvSpPr>
          <p:cNvPr id="3" name="Content Placeholder 2"/>
          <p:cNvSpPr>
            <a:spLocks noGrp="1"/>
          </p:cNvSpPr>
          <p:nvPr>
            <p:ph sz="half" idx="1"/>
          </p:nvPr>
        </p:nvSpPr>
        <p:spPr>
          <a:xfrm>
            <a:off x="101600" y="1039812"/>
            <a:ext cx="7327900" cy="5640388"/>
          </a:xfrm>
        </p:spPr>
        <p:txBody>
          <a:bodyPr>
            <a:noAutofit/>
          </a:bodyPr>
          <a:lstStyle/>
          <a:p>
            <a:pPr algn="just"/>
            <a:r>
              <a:rPr lang="en-US" sz="3000" dirty="0"/>
              <a:t>AI is a branch of computer science </a:t>
            </a:r>
            <a:endParaRPr lang="en-US" sz="3000" dirty="0" smtClean="0"/>
          </a:p>
          <a:p>
            <a:pPr algn="just"/>
            <a:r>
              <a:rPr lang="en-US" sz="3000" dirty="0" smtClean="0"/>
              <a:t> </a:t>
            </a:r>
            <a:r>
              <a:rPr lang="en-US" sz="3000" dirty="0"/>
              <a:t>ventures to </a:t>
            </a:r>
            <a:r>
              <a:rPr lang="en-US" sz="3000" b="1" dirty="0"/>
              <a:t>replicate human intelligence </a:t>
            </a:r>
            <a:r>
              <a:rPr lang="en-US" sz="3000" dirty="0"/>
              <a:t>in a machine </a:t>
            </a:r>
            <a:endParaRPr lang="en-US" sz="3000" dirty="0" smtClean="0"/>
          </a:p>
          <a:p>
            <a:pPr algn="just"/>
            <a:r>
              <a:rPr lang="en-US" sz="3000" dirty="0" smtClean="0"/>
              <a:t>the  </a:t>
            </a:r>
            <a:r>
              <a:rPr lang="en-US" sz="3000" dirty="0"/>
              <a:t>machines can </a:t>
            </a:r>
            <a:r>
              <a:rPr lang="en-US" sz="3000" b="1" dirty="0"/>
              <a:t>mimic human </a:t>
            </a:r>
            <a:r>
              <a:rPr lang="en-US" sz="3000" b="1" dirty="0" smtClean="0"/>
              <a:t>behavior</a:t>
            </a:r>
            <a:endParaRPr lang="en-US" sz="3000" dirty="0" smtClean="0"/>
          </a:p>
          <a:p>
            <a:pPr algn="just"/>
            <a:r>
              <a:rPr lang="en-US" sz="3000" dirty="0"/>
              <a:t>c</a:t>
            </a:r>
            <a:r>
              <a:rPr lang="en-US" sz="3000" dirty="0" smtClean="0"/>
              <a:t>omputers developed to </a:t>
            </a:r>
            <a:r>
              <a:rPr lang="en-US" sz="3000" dirty="0"/>
              <a:t>perform tasks that generally require human </a:t>
            </a:r>
            <a:r>
              <a:rPr lang="en-US" sz="3000" dirty="0" smtClean="0"/>
              <a:t>intelligence (speech </a:t>
            </a:r>
            <a:r>
              <a:rPr lang="en-US" sz="3000" dirty="0"/>
              <a:t>recognition, visual perception, text-to-speech, </a:t>
            </a:r>
            <a:r>
              <a:rPr lang="en-US" sz="3000" dirty="0" smtClean="0"/>
              <a:t>design, forecasting, control , management etc)</a:t>
            </a:r>
            <a:endParaRPr lang="en-US" sz="3000" dirty="0"/>
          </a:p>
          <a:p>
            <a:pPr algn="just"/>
            <a:r>
              <a:rPr lang="en-US" sz="3000" dirty="0"/>
              <a:t>AI techniques have transformed the abilities of businesses </a:t>
            </a:r>
            <a:r>
              <a:rPr lang="en-US" sz="3000" dirty="0" smtClean="0"/>
              <a:t>worldwide</a:t>
            </a:r>
          </a:p>
          <a:p>
            <a:pPr marL="0" indent="0" algn="just">
              <a:buNone/>
            </a:pPr>
            <a:endParaRPr lang="en-US" sz="2000" dirty="0"/>
          </a:p>
        </p:txBody>
      </p:sp>
      <p:sp>
        <p:nvSpPr>
          <p:cNvPr id="4" name="Content Placeholder 3"/>
          <p:cNvSpPr>
            <a:spLocks noGrp="1"/>
          </p:cNvSpPr>
          <p:nvPr>
            <p:ph sz="half" idx="2"/>
          </p:nvPr>
        </p:nvSpPr>
        <p:spPr>
          <a:xfrm>
            <a:off x="7543800" y="1825625"/>
            <a:ext cx="3810000" cy="4351338"/>
          </a:xfrm>
        </p:spPr>
        <p:txBody>
          <a:bodyPr>
            <a:normAutofit/>
          </a:bodyPr>
          <a:lstStyle/>
          <a:p>
            <a:pPr algn="just">
              <a:buFont typeface="Wingdings" panose="05000000000000000000" pitchFamily="2" charset="2"/>
              <a:buChar char="ü"/>
            </a:pPr>
            <a:r>
              <a:rPr lang="en-US" sz="3200" dirty="0"/>
              <a:t>enabling humans to automate the previously tedious and time-consuming tasks </a:t>
            </a:r>
          </a:p>
          <a:p>
            <a:pPr algn="just">
              <a:buFont typeface="Wingdings" panose="05000000000000000000" pitchFamily="2" charset="2"/>
              <a:buChar char="ü"/>
            </a:pPr>
            <a:r>
              <a:rPr lang="en-US" sz="3200" dirty="0"/>
              <a:t>achieve untapped insights into the data through quick pattern </a:t>
            </a:r>
            <a:r>
              <a:rPr lang="en-US" sz="3200" dirty="0" smtClean="0"/>
              <a:t>recognition</a:t>
            </a:r>
            <a:endParaRPr lang="en-US" sz="3200" dirty="0"/>
          </a:p>
          <a:p>
            <a:pPr>
              <a:buFont typeface="Wingdings" panose="05000000000000000000" pitchFamily="2" charset="2"/>
              <a:buChar char="ü"/>
            </a:pPr>
            <a:endParaRPr lang="en-US" dirty="0"/>
          </a:p>
        </p:txBody>
      </p:sp>
    </p:spTree>
    <p:extLst>
      <p:ext uri="{BB962C8B-B14F-4D97-AF65-F5344CB8AC3E}">
        <p14:creationId xmlns:p14="http://schemas.microsoft.com/office/powerpoint/2010/main" val="48254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 calcmode="lin" valueType="num">
                                      <p:cBhvr additive="base">
                                        <p:cTn id="4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b="1" dirty="0">
                <a:solidFill>
                  <a:prstClr val="black"/>
                </a:solidFill>
              </a:rPr>
              <a:t>HOW CAN AI FACILITATE CLEAN ENERGY DEVELOPMENT as a paradigm shift</a:t>
            </a:r>
            <a:r>
              <a:rPr lang="en-US" b="1" dirty="0" smtClean="0">
                <a:solidFill>
                  <a:prstClr val="black"/>
                </a:solidFill>
              </a:rPr>
              <a:t>? – Power Sector</a:t>
            </a:r>
            <a:endParaRPr lang="en-US" sz="4800" b="1" dirty="0"/>
          </a:p>
        </p:txBody>
      </p:sp>
      <p:sp>
        <p:nvSpPr>
          <p:cNvPr id="3" name="Content Placeholder 2"/>
          <p:cNvSpPr>
            <a:spLocks noGrp="1"/>
          </p:cNvSpPr>
          <p:nvPr>
            <p:ph idx="1"/>
          </p:nvPr>
        </p:nvSpPr>
        <p:spPr>
          <a:xfrm>
            <a:off x="177800" y="1325562"/>
            <a:ext cx="11874500" cy="5405437"/>
          </a:xfrm>
        </p:spPr>
        <p:txBody>
          <a:bodyPr>
            <a:normAutofit lnSpcReduction="10000"/>
          </a:bodyPr>
          <a:lstStyle/>
          <a:p>
            <a:pPr algn="just">
              <a:lnSpc>
                <a:spcPct val="150000"/>
              </a:lnSpc>
            </a:pPr>
            <a:r>
              <a:rPr lang="en-US" sz="3200" dirty="0" smtClean="0"/>
              <a:t>AI </a:t>
            </a:r>
            <a:r>
              <a:rPr lang="en-US" sz="3200" dirty="0"/>
              <a:t>technologies develop </a:t>
            </a:r>
            <a:r>
              <a:rPr lang="en-US" sz="3200" b="1" dirty="0"/>
              <a:t>smart</a:t>
            </a:r>
            <a:r>
              <a:rPr lang="en-US" sz="3200" dirty="0"/>
              <a:t> entities that will produce more accurate predictions for complicated </a:t>
            </a:r>
            <a:r>
              <a:rPr lang="en-US" sz="3200" dirty="0" smtClean="0"/>
              <a:t>problems </a:t>
            </a:r>
            <a:endParaRPr lang="en-US" sz="3200" dirty="0" smtClean="0"/>
          </a:p>
          <a:p>
            <a:pPr algn="just">
              <a:lnSpc>
                <a:spcPct val="150000"/>
              </a:lnSpc>
            </a:pPr>
            <a:r>
              <a:rPr lang="en-US" sz="3200" dirty="0"/>
              <a:t>AI in Renewable </a:t>
            </a:r>
            <a:r>
              <a:rPr lang="en-US" sz="3200" b="1" dirty="0"/>
              <a:t>Energy Management </a:t>
            </a:r>
            <a:r>
              <a:rPr lang="en-US" sz="3200" dirty="0" smtClean="0"/>
              <a:t>is a game changer</a:t>
            </a:r>
          </a:p>
          <a:p>
            <a:pPr algn="just">
              <a:lnSpc>
                <a:spcPct val="150000"/>
              </a:lnSpc>
            </a:pPr>
            <a:r>
              <a:rPr lang="en-US" sz="3200" dirty="0" smtClean="0"/>
              <a:t>AI </a:t>
            </a:r>
            <a:r>
              <a:rPr lang="en-US" sz="3200" dirty="0"/>
              <a:t>can </a:t>
            </a:r>
            <a:r>
              <a:rPr lang="en-US" sz="3200" b="1" dirty="0"/>
              <a:t>mitigate</a:t>
            </a:r>
            <a:r>
              <a:rPr lang="en-US" sz="3200" dirty="0"/>
              <a:t> the </a:t>
            </a:r>
            <a:r>
              <a:rPr lang="en-US" sz="3200" b="1" dirty="0"/>
              <a:t>unpredictability</a:t>
            </a:r>
            <a:r>
              <a:rPr lang="en-US" sz="3200" dirty="0"/>
              <a:t> of renewable energy </a:t>
            </a:r>
            <a:r>
              <a:rPr lang="en-US" sz="3200" dirty="0" smtClean="0"/>
              <a:t>sources</a:t>
            </a:r>
          </a:p>
          <a:p>
            <a:pPr algn="just">
              <a:lnSpc>
                <a:spcPct val="150000"/>
              </a:lnSpc>
            </a:pPr>
            <a:r>
              <a:rPr lang="en-US" sz="3200" dirty="0"/>
              <a:t>AI-based renewable </a:t>
            </a:r>
            <a:r>
              <a:rPr lang="en-US" sz="3200" b="1" dirty="0"/>
              <a:t>energy production forecasting systems </a:t>
            </a:r>
            <a:r>
              <a:rPr lang="en-US" sz="3200" dirty="0"/>
              <a:t>are steadily being perfected, facilitating their integration in power grids </a:t>
            </a:r>
            <a:endParaRPr lang="en-US" sz="3200" dirty="0" smtClean="0"/>
          </a:p>
          <a:p>
            <a:pPr algn="just">
              <a:lnSpc>
                <a:spcPct val="150000"/>
              </a:lnSpc>
            </a:pPr>
            <a:r>
              <a:rPr lang="en-US" sz="3200" dirty="0"/>
              <a:t>AI for </a:t>
            </a:r>
            <a:r>
              <a:rPr lang="en-US" sz="3200" b="1" dirty="0"/>
              <a:t>Energy </a:t>
            </a:r>
            <a:r>
              <a:rPr lang="en-US" sz="3200" b="1" dirty="0" smtClean="0"/>
              <a:t>Forecasting </a:t>
            </a:r>
            <a:r>
              <a:rPr lang="en-US" sz="3200" dirty="0"/>
              <a:t>to manage </a:t>
            </a:r>
            <a:r>
              <a:rPr lang="en-US" sz="3200" b="1" dirty="0" smtClean="0"/>
              <a:t>unreliability</a:t>
            </a:r>
          </a:p>
        </p:txBody>
      </p:sp>
    </p:spTree>
    <p:extLst>
      <p:ext uri="{BB962C8B-B14F-4D97-AF65-F5344CB8AC3E}">
        <p14:creationId xmlns:p14="http://schemas.microsoft.com/office/powerpoint/2010/main" val="358237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b="1" dirty="0">
                <a:solidFill>
                  <a:prstClr val="black"/>
                </a:solidFill>
              </a:rPr>
              <a:t>HOW CAN AI FACILITATE CLEAN ENERGY DEVELOPMENT as a paradigm shift</a:t>
            </a:r>
            <a:r>
              <a:rPr lang="en-US" b="1" dirty="0" smtClean="0">
                <a:solidFill>
                  <a:prstClr val="black"/>
                </a:solidFill>
              </a:rPr>
              <a:t>? – Power Sector</a:t>
            </a:r>
            <a:endParaRPr lang="en-US" sz="4800" b="1" dirty="0"/>
          </a:p>
        </p:txBody>
      </p:sp>
      <p:sp>
        <p:nvSpPr>
          <p:cNvPr id="3" name="Content Placeholder 2"/>
          <p:cNvSpPr>
            <a:spLocks noGrp="1"/>
          </p:cNvSpPr>
          <p:nvPr>
            <p:ph idx="1"/>
          </p:nvPr>
        </p:nvSpPr>
        <p:spPr>
          <a:xfrm>
            <a:off x="177800" y="1325562"/>
            <a:ext cx="11874500" cy="5405437"/>
          </a:xfrm>
        </p:spPr>
        <p:txBody>
          <a:bodyPr>
            <a:normAutofit fontScale="92500" lnSpcReduction="20000"/>
          </a:bodyPr>
          <a:lstStyle/>
          <a:p>
            <a:pPr algn="just">
              <a:lnSpc>
                <a:spcPct val="150000"/>
              </a:lnSpc>
            </a:pPr>
            <a:r>
              <a:rPr lang="en-US" sz="3200" dirty="0" smtClean="0"/>
              <a:t>AI </a:t>
            </a:r>
            <a:r>
              <a:rPr lang="en-US" sz="3200" dirty="0"/>
              <a:t>for </a:t>
            </a:r>
            <a:r>
              <a:rPr lang="en-US" sz="3200" b="1" dirty="0"/>
              <a:t>Energy Efficiency </a:t>
            </a:r>
            <a:endParaRPr lang="en-US" sz="3200" b="1" dirty="0" smtClean="0"/>
          </a:p>
          <a:p>
            <a:pPr algn="just">
              <a:lnSpc>
                <a:spcPct val="150000"/>
              </a:lnSpc>
            </a:pPr>
            <a:r>
              <a:rPr lang="en-US" sz="3200" dirty="0"/>
              <a:t>AI for </a:t>
            </a:r>
            <a:r>
              <a:rPr lang="en-US" sz="3200" b="1" dirty="0"/>
              <a:t>accurate predictions </a:t>
            </a:r>
            <a:r>
              <a:rPr lang="en-US" sz="3200" dirty="0"/>
              <a:t>of renewable </a:t>
            </a:r>
            <a:r>
              <a:rPr lang="en-US" sz="3200" dirty="0" smtClean="0"/>
              <a:t>energy</a:t>
            </a:r>
          </a:p>
          <a:p>
            <a:pPr algn="just">
              <a:lnSpc>
                <a:spcPct val="150000"/>
              </a:lnSpc>
            </a:pPr>
            <a:r>
              <a:rPr lang="en-US" sz="3200" dirty="0" smtClean="0"/>
              <a:t>AI applied to </a:t>
            </a:r>
            <a:r>
              <a:rPr lang="en-US" sz="3200" b="1" dirty="0" smtClean="0"/>
              <a:t>provide </a:t>
            </a:r>
            <a:r>
              <a:rPr lang="en-US" sz="3200" b="1" dirty="0"/>
              <a:t>Communities </a:t>
            </a:r>
            <a:r>
              <a:rPr lang="en-US" sz="3200" dirty="0"/>
              <a:t>in Nigeria </a:t>
            </a:r>
            <a:r>
              <a:rPr lang="en-US" sz="3200" dirty="0" smtClean="0"/>
              <a:t>with </a:t>
            </a:r>
            <a:r>
              <a:rPr lang="en-US" sz="3200" dirty="0"/>
              <a:t>Solar </a:t>
            </a:r>
            <a:r>
              <a:rPr lang="en-US" sz="3200" dirty="0" smtClean="0"/>
              <a:t>Energy</a:t>
            </a:r>
          </a:p>
          <a:p>
            <a:pPr algn="just">
              <a:lnSpc>
                <a:spcPct val="150000"/>
              </a:lnSpc>
              <a:buFont typeface="Wingdings" panose="05000000000000000000" pitchFamily="2" charset="2"/>
              <a:buChar char="Ø"/>
            </a:pPr>
            <a:r>
              <a:rPr lang="en-US" sz="3200" dirty="0" smtClean="0"/>
              <a:t>AI</a:t>
            </a:r>
            <a:r>
              <a:rPr lang="en-US" sz="3200" dirty="0"/>
              <a:t>, has the potential to cut </a:t>
            </a:r>
            <a:r>
              <a:rPr lang="en-US" sz="3200" b="1" dirty="0"/>
              <a:t>energy waste</a:t>
            </a:r>
            <a:r>
              <a:rPr lang="en-US" sz="3200" dirty="0"/>
              <a:t>, lower </a:t>
            </a:r>
            <a:r>
              <a:rPr lang="en-US" sz="3200" b="1" dirty="0"/>
              <a:t>energy costs</a:t>
            </a:r>
            <a:r>
              <a:rPr lang="en-US" sz="3200" dirty="0"/>
              <a:t>, and </a:t>
            </a:r>
            <a:r>
              <a:rPr lang="en-US" sz="3200" b="1" dirty="0"/>
              <a:t>facilitate</a:t>
            </a:r>
            <a:r>
              <a:rPr lang="en-US" sz="3200" dirty="0"/>
              <a:t> and </a:t>
            </a:r>
            <a:r>
              <a:rPr lang="en-US" sz="3200" b="1" dirty="0"/>
              <a:t>accelerate</a:t>
            </a:r>
            <a:r>
              <a:rPr lang="en-US" sz="3200" dirty="0"/>
              <a:t> the </a:t>
            </a:r>
            <a:r>
              <a:rPr lang="en-US" sz="3200" b="1" dirty="0"/>
              <a:t>use</a:t>
            </a:r>
            <a:r>
              <a:rPr lang="en-US" sz="3200" dirty="0"/>
              <a:t> of clean renewable energy </a:t>
            </a:r>
            <a:r>
              <a:rPr lang="en-US" sz="3200" dirty="0" smtClean="0"/>
              <a:t>sources </a:t>
            </a:r>
          </a:p>
          <a:p>
            <a:pPr algn="just">
              <a:lnSpc>
                <a:spcPct val="150000"/>
              </a:lnSpc>
              <a:buFont typeface="Wingdings" panose="05000000000000000000" pitchFamily="2" charset="2"/>
              <a:buChar char="Ø"/>
            </a:pPr>
            <a:r>
              <a:rPr lang="en-US" sz="3200" b="1" dirty="0"/>
              <a:t>Utilities</a:t>
            </a:r>
            <a:r>
              <a:rPr lang="en-US" sz="3200" dirty="0"/>
              <a:t> Leveraging AI to Harness the Power of Renewable </a:t>
            </a:r>
            <a:r>
              <a:rPr lang="en-US" sz="3200" dirty="0" smtClean="0"/>
              <a:t>Energy, </a:t>
            </a:r>
            <a:r>
              <a:rPr lang="en-US" sz="3200" b="1" dirty="0" smtClean="0"/>
              <a:t>management </a:t>
            </a:r>
            <a:r>
              <a:rPr lang="en-US" sz="3200" b="1" dirty="0"/>
              <a:t>of electricity grids </a:t>
            </a:r>
            <a:r>
              <a:rPr lang="en-US" sz="3200" dirty="0"/>
              <a:t>by </a:t>
            </a:r>
            <a:r>
              <a:rPr lang="en-US" sz="3200" b="1" dirty="0"/>
              <a:t>improving the accessibility </a:t>
            </a:r>
            <a:r>
              <a:rPr lang="en-US" sz="3200" dirty="0"/>
              <a:t>of renewable energy sources </a:t>
            </a:r>
          </a:p>
        </p:txBody>
      </p:sp>
    </p:spTree>
    <p:extLst>
      <p:ext uri="{BB962C8B-B14F-4D97-AF65-F5344CB8AC3E}">
        <p14:creationId xmlns:p14="http://schemas.microsoft.com/office/powerpoint/2010/main" val="341308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47700"/>
          </a:xfrm>
        </p:spPr>
        <p:txBody>
          <a:bodyPr>
            <a:normAutofit fontScale="90000"/>
          </a:bodyPr>
          <a:lstStyle/>
          <a:p>
            <a:pPr algn="ctr"/>
            <a:r>
              <a:rPr lang="en-US" dirty="0" smtClean="0"/>
              <a:t/>
            </a:r>
            <a:br>
              <a:rPr lang="en-US" dirty="0" smtClean="0"/>
            </a:br>
            <a:r>
              <a:rPr lang="en-US" sz="4900" b="1" dirty="0" smtClean="0"/>
              <a:t>WHERE/HOW DO WE DEPLOY THE CLEAN TECH?</a:t>
            </a:r>
            <a:br>
              <a:rPr lang="en-US" sz="4900" b="1" dirty="0" smtClean="0"/>
            </a:br>
            <a:endParaRPr lang="en-US" sz="4900" b="1" dirty="0"/>
          </a:p>
        </p:txBody>
      </p:sp>
      <p:sp>
        <p:nvSpPr>
          <p:cNvPr id="4" name="Text Placeholder 3"/>
          <p:cNvSpPr>
            <a:spLocks noGrp="1"/>
          </p:cNvSpPr>
          <p:nvPr>
            <p:ph type="body" idx="1"/>
          </p:nvPr>
        </p:nvSpPr>
        <p:spPr>
          <a:xfrm>
            <a:off x="0" y="665164"/>
            <a:ext cx="5997575" cy="823912"/>
          </a:xfrm>
        </p:spPr>
        <p:txBody>
          <a:bodyPr/>
          <a:lstStyle/>
          <a:p>
            <a:r>
              <a:rPr lang="en-US" dirty="0" smtClean="0"/>
              <a:t>WHERE?</a:t>
            </a:r>
            <a:r>
              <a:rPr lang="en-US" dirty="0">
                <a:solidFill>
                  <a:srgbClr val="312F30"/>
                </a:solidFill>
                <a:latin typeface="Times New Roman" panose="02020603050405020304" pitchFamily="18" charset="0"/>
                <a:ea typeface="Times New Roman" panose="02020603050405020304" pitchFamily="18" charset="0"/>
              </a:rPr>
              <a:t> </a:t>
            </a:r>
            <a:r>
              <a:rPr lang="en-US" dirty="0" smtClean="0">
                <a:solidFill>
                  <a:srgbClr val="312F30"/>
                </a:solidFill>
                <a:latin typeface="Times New Roman" panose="02020603050405020304" pitchFamily="18" charset="0"/>
                <a:ea typeface="Times New Roman" panose="02020603050405020304" pitchFamily="18" charset="0"/>
              </a:rPr>
              <a:t> (use </a:t>
            </a:r>
            <a:r>
              <a:rPr lang="en-US" dirty="0">
                <a:solidFill>
                  <a:srgbClr val="312F30"/>
                </a:solidFill>
                <a:latin typeface="Times New Roman" panose="02020603050405020304" pitchFamily="18" charset="0"/>
                <a:ea typeface="Times New Roman" panose="02020603050405020304" pitchFamily="18" charset="0"/>
              </a:rPr>
              <a:t>AI technology to make data-driven </a:t>
            </a:r>
            <a:r>
              <a:rPr lang="en-US" dirty="0" smtClean="0">
                <a:solidFill>
                  <a:srgbClr val="312F30"/>
                </a:solidFill>
                <a:latin typeface="Times New Roman" panose="02020603050405020304" pitchFamily="18" charset="0"/>
                <a:ea typeface="Times New Roman" panose="02020603050405020304" pitchFamily="18" charset="0"/>
              </a:rPr>
              <a:t>decisions)</a:t>
            </a:r>
            <a:endParaRPr lang="en-US" dirty="0"/>
          </a:p>
        </p:txBody>
      </p:sp>
      <p:sp>
        <p:nvSpPr>
          <p:cNvPr id="3" name="Content Placeholder 2"/>
          <p:cNvSpPr>
            <a:spLocks noGrp="1"/>
          </p:cNvSpPr>
          <p:nvPr>
            <p:ph sz="half" idx="2"/>
          </p:nvPr>
        </p:nvSpPr>
        <p:spPr>
          <a:xfrm>
            <a:off x="0" y="1586706"/>
            <a:ext cx="5997575" cy="5118894"/>
          </a:xfrm>
        </p:spPr>
        <p:txBody>
          <a:bodyPr>
            <a:normAutofit lnSpcReduction="10000"/>
          </a:bodyPr>
          <a:lstStyle/>
          <a:p>
            <a:pPr>
              <a:buFont typeface="Wingdings" panose="05000000000000000000" pitchFamily="2" charset="2"/>
              <a:buChar char="Ø"/>
            </a:pPr>
            <a:r>
              <a:rPr lang="en-US" dirty="0" smtClean="0">
                <a:solidFill>
                  <a:srgbClr val="312F30"/>
                </a:solidFill>
                <a:latin typeface="Times New Roman" panose="02020603050405020304" pitchFamily="18" charset="0"/>
                <a:ea typeface="Times New Roman" panose="02020603050405020304" pitchFamily="18" charset="0"/>
              </a:rPr>
              <a:t>Businesses </a:t>
            </a:r>
            <a:r>
              <a:rPr lang="en-US" dirty="0">
                <a:solidFill>
                  <a:srgbClr val="312F30"/>
                </a:solidFill>
                <a:latin typeface="Times New Roman" panose="02020603050405020304" pitchFamily="18" charset="0"/>
                <a:ea typeface="Times New Roman" panose="02020603050405020304" pitchFamily="18" charset="0"/>
              </a:rPr>
              <a:t>and </a:t>
            </a:r>
            <a:endParaRPr lang="en-US" dirty="0" smtClean="0">
              <a:solidFill>
                <a:srgbClr val="312F30"/>
              </a:solidFill>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en-US" dirty="0" smtClean="0">
                <a:solidFill>
                  <a:srgbClr val="312F30"/>
                </a:solidFill>
                <a:latin typeface="Times New Roman" panose="02020603050405020304" pitchFamily="18" charset="0"/>
                <a:ea typeface="Times New Roman" panose="02020603050405020304" pitchFamily="18" charset="0"/>
              </a:rPr>
              <a:t>Cities with net zero </a:t>
            </a:r>
            <a:r>
              <a:rPr lang="en-US" dirty="0">
                <a:solidFill>
                  <a:srgbClr val="312F30"/>
                </a:solidFill>
                <a:latin typeface="Times New Roman" panose="02020603050405020304" pitchFamily="18" charset="0"/>
                <a:ea typeface="Times New Roman" panose="02020603050405020304" pitchFamily="18" charset="0"/>
              </a:rPr>
              <a:t>carbon </a:t>
            </a:r>
            <a:r>
              <a:rPr lang="en-US" dirty="0" smtClean="0">
                <a:solidFill>
                  <a:srgbClr val="312F30"/>
                </a:solidFill>
                <a:latin typeface="Times New Roman" panose="02020603050405020304" pitchFamily="18" charset="0"/>
                <a:ea typeface="Times New Roman" panose="02020603050405020304" pitchFamily="18" charset="0"/>
              </a:rPr>
              <a:t>buildings (How </a:t>
            </a:r>
            <a:r>
              <a:rPr lang="en-US" dirty="0">
                <a:solidFill>
                  <a:srgbClr val="312F30"/>
                </a:solidFill>
                <a:latin typeface="Times New Roman" panose="02020603050405020304" pitchFamily="18" charset="0"/>
                <a:ea typeface="Times New Roman" panose="02020603050405020304" pitchFamily="18" charset="0"/>
              </a:rPr>
              <a:t>can </a:t>
            </a:r>
            <a:r>
              <a:rPr lang="en-US" dirty="0" smtClean="0">
                <a:solidFill>
                  <a:srgbClr val="312F30"/>
                </a:solidFill>
                <a:latin typeface="Times New Roman" panose="02020603050405020304" pitchFamily="18" charset="0"/>
                <a:ea typeface="Times New Roman" panose="02020603050405020304" pitchFamily="18" charset="0"/>
              </a:rPr>
              <a:t>AEIRG help</a:t>
            </a:r>
            <a:r>
              <a:rPr lang="en-US" dirty="0" smtClean="0">
                <a:solidFill>
                  <a:srgbClr val="FF0000"/>
                </a:solidFill>
                <a:latin typeface="Times New Roman" panose="02020603050405020304" pitchFamily="18" charset="0"/>
                <a:ea typeface="Times New Roman" panose="02020603050405020304" pitchFamily="18" charset="0"/>
              </a:rPr>
              <a:t> Campuses/communities/the nation with energy </a:t>
            </a:r>
            <a:r>
              <a:rPr lang="en-US" dirty="0">
                <a:solidFill>
                  <a:srgbClr val="FF0000"/>
                </a:solidFill>
                <a:latin typeface="Times New Roman" panose="02020603050405020304" pitchFamily="18" charset="0"/>
                <a:ea typeface="Times New Roman" panose="02020603050405020304" pitchFamily="18" charset="0"/>
              </a:rPr>
              <a:t>data</a:t>
            </a:r>
            <a:r>
              <a:rPr lang="en-US" dirty="0" smtClean="0">
                <a:solidFill>
                  <a:srgbClr val="312F30"/>
                </a:solidFill>
                <a:latin typeface="Times New Roman" panose="02020603050405020304" pitchFamily="18" charset="0"/>
                <a:ea typeface="Times New Roman" panose="02020603050405020304" pitchFamily="18" charset="0"/>
              </a:rPr>
              <a:t> )/meet RET goals </a:t>
            </a:r>
          </a:p>
          <a:p>
            <a:pPr>
              <a:buFont typeface="Wingdings" panose="05000000000000000000" pitchFamily="2" charset="2"/>
              <a:buChar char="Ø"/>
            </a:pPr>
            <a:r>
              <a:rPr lang="en-US" dirty="0" smtClean="0">
                <a:solidFill>
                  <a:srgbClr val="312F30"/>
                </a:solidFill>
                <a:latin typeface="Times New Roman" panose="02020603050405020304" pitchFamily="18" charset="0"/>
                <a:ea typeface="Times New Roman" panose="02020603050405020304" pitchFamily="18" charset="0"/>
              </a:rPr>
              <a:t>Data centers</a:t>
            </a:r>
          </a:p>
          <a:p>
            <a:pPr>
              <a:buFont typeface="Wingdings" panose="05000000000000000000" pitchFamily="2" charset="2"/>
              <a:buChar char="Ø"/>
            </a:pPr>
            <a:r>
              <a:rPr lang="en-US" dirty="0" smtClean="0">
                <a:solidFill>
                  <a:srgbClr val="312F30"/>
                </a:solidFill>
                <a:latin typeface="Times New Roman" panose="02020603050405020304" pitchFamily="18" charset="0"/>
                <a:ea typeface="Times New Roman" panose="02020603050405020304" pitchFamily="18" charset="0"/>
              </a:rPr>
              <a:t>Data &amp; IT companies</a:t>
            </a:r>
          </a:p>
          <a:p>
            <a:pPr>
              <a:buFont typeface="Wingdings" panose="05000000000000000000" pitchFamily="2" charset="2"/>
              <a:buChar char="Ø"/>
            </a:pPr>
            <a:r>
              <a:rPr lang="en-US" dirty="0">
                <a:solidFill>
                  <a:srgbClr val="312F30"/>
                </a:solidFill>
                <a:latin typeface="Times New Roman" panose="02020603050405020304" pitchFamily="18" charset="0"/>
                <a:ea typeface="Times New Roman" panose="02020603050405020304" pitchFamily="18" charset="0"/>
              </a:rPr>
              <a:t>S</a:t>
            </a:r>
            <a:r>
              <a:rPr lang="en-US" dirty="0" smtClean="0">
                <a:solidFill>
                  <a:srgbClr val="312F30"/>
                </a:solidFill>
                <a:latin typeface="Times New Roman" panose="02020603050405020304" pitchFamily="18" charset="0"/>
                <a:ea typeface="Times New Roman" panose="02020603050405020304" pitchFamily="18" charset="0"/>
              </a:rPr>
              <a:t>upermarkets</a:t>
            </a:r>
            <a:r>
              <a:rPr lang="en-US" dirty="0">
                <a:solidFill>
                  <a:srgbClr val="312F30"/>
                </a:solidFill>
                <a:latin typeface="Times New Roman" panose="02020603050405020304" pitchFamily="18" charset="0"/>
                <a:ea typeface="Times New Roman" panose="02020603050405020304" pitchFamily="18" charset="0"/>
              </a:rPr>
              <a:t>, </a:t>
            </a:r>
            <a:endParaRPr lang="en-US" dirty="0" smtClean="0">
              <a:solidFill>
                <a:srgbClr val="312F30"/>
              </a:solidFill>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en-US" dirty="0">
                <a:solidFill>
                  <a:srgbClr val="312F30"/>
                </a:solidFill>
                <a:latin typeface="Times New Roman" panose="02020603050405020304" pitchFamily="18" charset="0"/>
                <a:ea typeface="Times New Roman" panose="02020603050405020304" pitchFamily="18" charset="0"/>
              </a:rPr>
              <a:t>F</a:t>
            </a:r>
            <a:r>
              <a:rPr lang="en-US" dirty="0" smtClean="0">
                <a:solidFill>
                  <a:srgbClr val="312F30"/>
                </a:solidFill>
                <a:latin typeface="Times New Roman" panose="02020603050405020304" pitchFamily="18" charset="0"/>
                <a:ea typeface="Times New Roman" panose="02020603050405020304" pitchFamily="18" charset="0"/>
              </a:rPr>
              <a:t>actories</a:t>
            </a:r>
            <a:r>
              <a:rPr lang="en-US" dirty="0">
                <a:solidFill>
                  <a:srgbClr val="312F30"/>
                </a:solidFill>
                <a:latin typeface="Times New Roman" panose="02020603050405020304" pitchFamily="18" charset="0"/>
                <a:ea typeface="Times New Roman" panose="02020603050405020304" pitchFamily="18" charset="0"/>
              </a:rPr>
              <a:t>, </a:t>
            </a:r>
            <a:endParaRPr lang="en-US" dirty="0" smtClean="0">
              <a:solidFill>
                <a:srgbClr val="312F30"/>
              </a:solidFill>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en-US" dirty="0" smtClean="0">
                <a:solidFill>
                  <a:srgbClr val="312F30"/>
                </a:solidFill>
                <a:latin typeface="Times New Roman" panose="02020603050405020304" pitchFamily="18" charset="0"/>
                <a:ea typeface="Times New Roman" panose="02020603050405020304" pitchFamily="18" charset="0"/>
              </a:rPr>
              <a:t>Offices</a:t>
            </a:r>
          </a:p>
          <a:p>
            <a:pPr>
              <a:buFont typeface="Wingdings" panose="05000000000000000000" pitchFamily="2" charset="2"/>
              <a:buChar char="Ø"/>
            </a:pPr>
            <a:r>
              <a:rPr lang="en-US" dirty="0">
                <a:solidFill>
                  <a:srgbClr val="312F30"/>
                </a:solidFill>
                <a:latin typeface="Times New Roman" panose="02020603050405020304" pitchFamily="18" charset="0"/>
                <a:ea typeface="Times New Roman" panose="02020603050405020304" pitchFamily="18" charset="0"/>
              </a:rPr>
              <a:t>R</a:t>
            </a:r>
            <a:r>
              <a:rPr lang="en-US" dirty="0" smtClean="0">
                <a:solidFill>
                  <a:srgbClr val="312F30"/>
                </a:solidFill>
                <a:latin typeface="Times New Roman" panose="02020603050405020304" pitchFamily="18" charset="0"/>
                <a:ea typeface="Times New Roman" panose="02020603050405020304" pitchFamily="18" charset="0"/>
              </a:rPr>
              <a:t>ailways </a:t>
            </a:r>
          </a:p>
        </p:txBody>
      </p:sp>
      <p:sp>
        <p:nvSpPr>
          <p:cNvPr id="5" name="Text Placeholder 4"/>
          <p:cNvSpPr>
            <a:spLocks noGrp="1"/>
          </p:cNvSpPr>
          <p:nvPr>
            <p:ph type="body" sz="quarter" idx="3"/>
          </p:nvPr>
        </p:nvSpPr>
        <p:spPr>
          <a:xfrm>
            <a:off x="6096000" y="752476"/>
            <a:ext cx="5183188" cy="428624"/>
          </a:xfrm>
        </p:spPr>
        <p:txBody>
          <a:bodyPr/>
          <a:lstStyle/>
          <a:p>
            <a:r>
              <a:rPr lang="en-US" dirty="0" smtClean="0"/>
              <a:t>HOW?</a:t>
            </a:r>
            <a:endParaRPr lang="en-US" dirty="0"/>
          </a:p>
        </p:txBody>
      </p:sp>
      <p:sp>
        <p:nvSpPr>
          <p:cNvPr id="6" name="Content Placeholder 5"/>
          <p:cNvSpPr>
            <a:spLocks noGrp="1"/>
          </p:cNvSpPr>
          <p:nvPr>
            <p:ph sz="quarter" idx="4"/>
          </p:nvPr>
        </p:nvSpPr>
        <p:spPr>
          <a:xfrm>
            <a:off x="6172200" y="1586706"/>
            <a:ext cx="5183188" cy="5118894"/>
          </a:xfrm>
        </p:spPr>
        <p:txBody>
          <a:bodyPr/>
          <a:lstStyle/>
          <a:p>
            <a:pPr>
              <a:buFont typeface="Wingdings" panose="05000000000000000000" pitchFamily="2" charset="2"/>
              <a:buChar char="ü"/>
            </a:pPr>
            <a:r>
              <a:rPr lang="en-US" dirty="0"/>
              <a:t>energy </a:t>
            </a:r>
            <a:r>
              <a:rPr lang="en-US" dirty="0" smtClean="0"/>
              <a:t>efficiency</a:t>
            </a:r>
            <a:endParaRPr lang="en-US" dirty="0"/>
          </a:p>
          <a:p>
            <a:pPr>
              <a:buFont typeface="Wingdings" panose="05000000000000000000" pitchFamily="2" charset="2"/>
              <a:buChar char="ü"/>
            </a:pPr>
            <a:r>
              <a:rPr lang="en-US" dirty="0"/>
              <a:t>electric </a:t>
            </a:r>
            <a:r>
              <a:rPr lang="en-US" dirty="0" smtClean="0"/>
              <a:t>vehicles </a:t>
            </a:r>
            <a:endParaRPr lang="en-US" dirty="0"/>
          </a:p>
          <a:p>
            <a:pPr>
              <a:buFont typeface="Wingdings" panose="05000000000000000000" pitchFamily="2" charset="2"/>
              <a:buChar char="ü"/>
            </a:pPr>
            <a:r>
              <a:rPr lang="en-US" dirty="0"/>
              <a:t>solar </a:t>
            </a:r>
            <a:r>
              <a:rPr lang="en-US" dirty="0" smtClean="0"/>
              <a:t> </a:t>
            </a:r>
            <a:endParaRPr lang="en-US" dirty="0"/>
          </a:p>
          <a:p>
            <a:pPr>
              <a:buFont typeface="Wingdings" panose="05000000000000000000" pitchFamily="2" charset="2"/>
              <a:buChar char="ü"/>
            </a:pPr>
            <a:r>
              <a:rPr lang="en-US" dirty="0"/>
              <a:t>wind </a:t>
            </a:r>
            <a:r>
              <a:rPr lang="en-US" dirty="0" smtClean="0"/>
              <a:t>energy</a:t>
            </a:r>
          </a:p>
          <a:p>
            <a:pPr>
              <a:buFont typeface="Wingdings" panose="05000000000000000000" pitchFamily="2" charset="2"/>
              <a:buChar char="ü"/>
            </a:pPr>
            <a:r>
              <a:rPr lang="en-US" dirty="0" smtClean="0"/>
              <a:t>Carbon free electricity</a:t>
            </a:r>
          </a:p>
          <a:p>
            <a:pPr>
              <a:buFont typeface="Wingdings" panose="05000000000000000000" pitchFamily="2" charset="2"/>
              <a:buChar char="ü"/>
            </a:pPr>
            <a:r>
              <a:rPr lang="en-US" dirty="0" smtClean="0"/>
              <a:t>Forecasting</a:t>
            </a:r>
          </a:p>
          <a:p>
            <a:pPr>
              <a:buFont typeface="Wingdings" panose="05000000000000000000" pitchFamily="2" charset="2"/>
              <a:buChar char="ü"/>
            </a:pPr>
            <a:r>
              <a:rPr lang="en-US" dirty="0" smtClean="0"/>
              <a:t>Management</a:t>
            </a:r>
          </a:p>
          <a:p>
            <a:pPr>
              <a:buFont typeface="Wingdings" panose="05000000000000000000" pitchFamily="2" charset="2"/>
              <a:buChar char="ü"/>
            </a:pPr>
            <a:r>
              <a:rPr lang="en-US" dirty="0" smtClean="0"/>
              <a:t>Fault management</a:t>
            </a:r>
          </a:p>
          <a:p>
            <a:pPr>
              <a:buFont typeface="Wingdings" panose="05000000000000000000" pitchFamily="2" charset="2"/>
              <a:buChar char="ü"/>
            </a:pPr>
            <a:r>
              <a:rPr lang="en-US" dirty="0" err="1" smtClean="0"/>
              <a:t>smartgrid</a:t>
            </a:r>
            <a:endParaRPr lang="en-US" dirty="0"/>
          </a:p>
          <a:p>
            <a:endParaRPr lang="en-US" dirty="0"/>
          </a:p>
        </p:txBody>
      </p:sp>
    </p:spTree>
    <p:extLst>
      <p:ext uri="{BB962C8B-B14F-4D97-AF65-F5344CB8AC3E}">
        <p14:creationId xmlns:p14="http://schemas.microsoft.com/office/powerpoint/2010/main" val="180331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additive="base">
                                        <p:cTn id="4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additive="base">
                                        <p:cTn id="5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additive="base">
                                        <p:cTn id="6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0" end="0"/>
                                            </p:txEl>
                                          </p:spTgt>
                                        </p:tgtEl>
                                        <p:attrNameLst>
                                          <p:attrName>style.visibility</p:attrName>
                                        </p:attrNameLst>
                                      </p:cBhvr>
                                      <p:to>
                                        <p:strVal val="visible"/>
                                      </p:to>
                                    </p:set>
                                    <p:anim calcmode="lin" valueType="num">
                                      <p:cBhvr additive="base">
                                        <p:cTn id="6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xEl>
                                              <p:pRg st="0" end="0"/>
                                            </p:txEl>
                                          </p:spTgt>
                                        </p:tgtEl>
                                        <p:attrNameLst>
                                          <p:attrName>style.visibility</p:attrName>
                                        </p:attrNameLst>
                                      </p:cBhvr>
                                      <p:to>
                                        <p:strVal val="visible"/>
                                      </p:to>
                                    </p:set>
                                    <p:anim calcmode="lin" valueType="num">
                                      <p:cBhvr additive="base">
                                        <p:cTn id="7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6">
                                            <p:txEl>
                                              <p:pRg st="1" end="1"/>
                                            </p:txEl>
                                          </p:spTgt>
                                        </p:tgtEl>
                                        <p:attrNameLst>
                                          <p:attrName>style.visibility</p:attrName>
                                        </p:attrNameLst>
                                      </p:cBhvr>
                                      <p:to>
                                        <p:strVal val="visible"/>
                                      </p:to>
                                    </p:set>
                                    <p:anim calcmode="lin" valueType="num">
                                      <p:cBhvr additive="base">
                                        <p:cTn id="7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
                                            <p:txEl>
                                              <p:pRg st="2" end="2"/>
                                            </p:txEl>
                                          </p:spTgt>
                                        </p:tgtEl>
                                        <p:attrNameLst>
                                          <p:attrName>style.visibility</p:attrName>
                                        </p:attrNameLst>
                                      </p:cBhvr>
                                      <p:to>
                                        <p:strVal val="visible"/>
                                      </p:to>
                                    </p:set>
                                    <p:anim calcmode="lin" valueType="num">
                                      <p:cBhvr additive="base">
                                        <p:cTn id="8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6">
                                            <p:txEl>
                                              <p:pRg st="3" end="3"/>
                                            </p:txEl>
                                          </p:spTgt>
                                        </p:tgtEl>
                                        <p:attrNameLst>
                                          <p:attrName>style.visibility</p:attrName>
                                        </p:attrNameLst>
                                      </p:cBhvr>
                                      <p:to>
                                        <p:strVal val="visible"/>
                                      </p:to>
                                    </p:set>
                                    <p:anim calcmode="lin" valueType="num">
                                      <p:cBhvr additive="base">
                                        <p:cTn id="9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6">
                                            <p:txEl>
                                              <p:pRg st="4" end="4"/>
                                            </p:txEl>
                                          </p:spTgt>
                                        </p:tgtEl>
                                        <p:attrNameLst>
                                          <p:attrName>style.visibility</p:attrName>
                                        </p:attrNameLst>
                                      </p:cBhvr>
                                      <p:to>
                                        <p:strVal val="visible"/>
                                      </p:to>
                                    </p:set>
                                    <p:anim calcmode="lin" valueType="num">
                                      <p:cBhvr additive="base">
                                        <p:cTn id="9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6">
                                            <p:txEl>
                                              <p:pRg st="5" end="5"/>
                                            </p:txEl>
                                          </p:spTgt>
                                        </p:tgtEl>
                                        <p:attrNameLst>
                                          <p:attrName>style.visibility</p:attrName>
                                        </p:attrNameLst>
                                      </p:cBhvr>
                                      <p:to>
                                        <p:strVal val="visible"/>
                                      </p:to>
                                    </p:set>
                                    <p:anim calcmode="lin" valueType="num">
                                      <p:cBhvr additive="base">
                                        <p:cTn id="10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6">
                                            <p:txEl>
                                              <p:pRg st="6" end="6"/>
                                            </p:txEl>
                                          </p:spTgt>
                                        </p:tgtEl>
                                        <p:attrNameLst>
                                          <p:attrName>style.visibility</p:attrName>
                                        </p:attrNameLst>
                                      </p:cBhvr>
                                      <p:to>
                                        <p:strVal val="visible"/>
                                      </p:to>
                                    </p:set>
                                    <p:anim calcmode="lin" valueType="num">
                                      <p:cBhvr additive="base">
                                        <p:cTn id="10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6">
                                            <p:txEl>
                                              <p:pRg st="7" end="7"/>
                                            </p:txEl>
                                          </p:spTgt>
                                        </p:tgtEl>
                                        <p:attrNameLst>
                                          <p:attrName>style.visibility</p:attrName>
                                        </p:attrNameLst>
                                      </p:cBhvr>
                                      <p:to>
                                        <p:strVal val="visible"/>
                                      </p:to>
                                    </p:set>
                                    <p:anim calcmode="lin" valueType="num">
                                      <p:cBhvr additive="base">
                                        <p:cTn id="11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6">
                                            <p:txEl>
                                              <p:pRg st="8" end="8"/>
                                            </p:txEl>
                                          </p:spTgt>
                                        </p:tgtEl>
                                        <p:attrNameLst>
                                          <p:attrName>style.visibility</p:attrName>
                                        </p:attrNameLst>
                                      </p:cBhvr>
                                      <p:to>
                                        <p:strVal val="visible"/>
                                      </p:to>
                                    </p:set>
                                    <p:anim calcmode="lin" valueType="num">
                                      <p:cBhvr additive="base">
                                        <p:cTn id="12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104775"/>
            <a:ext cx="11772900" cy="619125"/>
          </a:xfrm>
        </p:spPr>
        <p:txBody>
          <a:bodyPr>
            <a:normAutofit fontScale="90000"/>
          </a:bodyPr>
          <a:lstStyle/>
          <a:p>
            <a:r>
              <a:rPr lang="en-US" b="1" dirty="0" smtClean="0"/>
              <a:t/>
            </a:r>
            <a:br>
              <a:rPr lang="en-US" b="1" dirty="0" smtClean="0"/>
            </a:br>
            <a:r>
              <a:rPr lang="en-US" b="1" dirty="0" smtClean="0"/>
              <a:t>PROGRESS SURVEY 1/FEEDBACK  - sector survey</a:t>
            </a:r>
            <a:br>
              <a:rPr lang="en-US" b="1" dirty="0" smtClean="0"/>
            </a:br>
            <a:endParaRPr lang="en-US" b="1" dirty="0"/>
          </a:p>
        </p:txBody>
      </p:sp>
      <p:sp>
        <p:nvSpPr>
          <p:cNvPr id="4" name="Text Placeholder 3"/>
          <p:cNvSpPr>
            <a:spLocks noGrp="1"/>
          </p:cNvSpPr>
          <p:nvPr>
            <p:ph type="body" idx="1"/>
          </p:nvPr>
        </p:nvSpPr>
        <p:spPr>
          <a:xfrm>
            <a:off x="165100" y="790575"/>
            <a:ext cx="5692775" cy="414337"/>
          </a:xfrm>
        </p:spPr>
        <p:txBody>
          <a:bodyPr>
            <a:normAutofit lnSpcReduction="10000"/>
          </a:bodyPr>
          <a:lstStyle/>
          <a:p>
            <a:pPr algn="ctr"/>
            <a:r>
              <a:rPr lang="en-US" dirty="0" smtClean="0"/>
              <a:t>QUESTIONS</a:t>
            </a:r>
            <a:endParaRPr lang="en-US" dirty="0"/>
          </a:p>
        </p:txBody>
      </p:sp>
      <p:sp>
        <p:nvSpPr>
          <p:cNvPr id="5" name="Content Placeholder 4"/>
          <p:cNvSpPr>
            <a:spLocks noGrp="1"/>
          </p:cNvSpPr>
          <p:nvPr>
            <p:ph sz="half" idx="2"/>
          </p:nvPr>
        </p:nvSpPr>
        <p:spPr>
          <a:xfrm>
            <a:off x="165100" y="1501774"/>
            <a:ext cx="5832475" cy="5178425"/>
          </a:xfrm>
        </p:spPr>
        <p:txBody>
          <a:bodyPr>
            <a:normAutofit fontScale="77500" lnSpcReduction="20000"/>
          </a:bodyPr>
          <a:lstStyle/>
          <a:p>
            <a:endParaRPr lang="en-US" dirty="0" smtClean="0"/>
          </a:p>
          <a:p>
            <a:endParaRPr lang="en-US" dirty="0" smtClean="0"/>
          </a:p>
          <a:p>
            <a:r>
              <a:rPr lang="en-US" dirty="0" smtClean="0"/>
              <a:t>Is Energy Transition/Zero Carbon Energy is achievable in Nigeria</a:t>
            </a:r>
          </a:p>
          <a:p>
            <a:pPr marL="0" indent="0">
              <a:buNone/>
            </a:pPr>
            <a:endParaRPr lang="en-US" dirty="0" smtClean="0"/>
          </a:p>
          <a:p>
            <a:r>
              <a:rPr lang="en-US" dirty="0" smtClean="0"/>
              <a:t>Is Nigeria’s Energy poverty  a myth/dilemma or  a reality?</a:t>
            </a:r>
          </a:p>
          <a:p>
            <a:r>
              <a:rPr lang="en-US" dirty="0" smtClean="0"/>
              <a:t>Do you think Nigeria is lost in a maze of energy resources?</a:t>
            </a:r>
          </a:p>
          <a:p>
            <a:r>
              <a:rPr lang="en-US" dirty="0" smtClean="0"/>
              <a:t>Do you think the application of soft technologies/AIs can facilitate Energy Efficiency</a:t>
            </a:r>
            <a:r>
              <a:rPr lang="en-US" dirty="0"/>
              <a:t> </a:t>
            </a:r>
            <a:r>
              <a:rPr lang="en-US" dirty="0" smtClean="0"/>
              <a:t>&amp;  Energy management?</a:t>
            </a:r>
          </a:p>
          <a:p>
            <a:r>
              <a:rPr lang="en-US" dirty="0" smtClean="0"/>
              <a:t>Can our present curriculum &amp; teaching method drive the desired Energy transition?</a:t>
            </a:r>
          </a:p>
          <a:p>
            <a:r>
              <a:rPr lang="en-US" dirty="0" smtClean="0"/>
              <a:t>How comfortable are you in the use of application software for teaching &amp; research?</a:t>
            </a:r>
            <a:endParaRPr lang="en-US" dirty="0"/>
          </a:p>
        </p:txBody>
      </p:sp>
      <p:sp>
        <p:nvSpPr>
          <p:cNvPr id="6" name="Text Placeholder 5"/>
          <p:cNvSpPr>
            <a:spLocks noGrp="1"/>
          </p:cNvSpPr>
          <p:nvPr>
            <p:ph type="body" sz="quarter" idx="3"/>
          </p:nvPr>
        </p:nvSpPr>
        <p:spPr>
          <a:xfrm>
            <a:off x="6172200" y="790575"/>
            <a:ext cx="5765800" cy="644525"/>
          </a:xfrm>
        </p:spPr>
        <p:txBody>
          <a:bodyPr>
            <a:normAutofit fontScale="92500" lnSpcReduction="10000"/>
          </a:bodyPr>
          <a:lstStyle/>
          <a:p>
            <a:r>
              <a:rPr lang="en-US" dirty="0" smtClean="0"/>
              <a:t>ANSWERS FROM 1(LEAST LIKELY) TO 5(MOST LIKELY)</a:t>
            </a:r>
            <a:endParaRPr lang="en-US" dirty="0"/>
          </a:p>
        </p:txBody>
      </p:sp>
      <p:graphicFrame>
        <p:nvGraphicFramePr>
          <p:cNvPr id="9" name="Content Placeholder 8"/>
          <p:cNvGraphicFramePr>
            <a:graphicFrameLocks noGrp="1"/>
          </p:cNvGraphicFramePr>
          <p:nvPr>
            <p:ph sz="quarter" idx="4"/>
            <p:extLst>
              <p:ext uri="{D42A27DB-BD31-4B8C-83A1-F6EECF244321}">
                <p14:modId xmlns:p14="http://schemas.microsoft.com/office/powerpoint/2010/main" val="3496662131"/>
              </p:ext>
            </p:extLst>
          </p:nvPr>
        </p:nvGraphicFramePr>
        <p:xfrm>
          <a:off x="6172200" y="1501772"/>
          <a:ext cx="5765800" cy="4899027"/>
        </p:xfrm>
        <a:graphic>
          <a:graphicData uri="http://schemas.openxmlformats.org/drawingml/2006/table">
            <a:tbl>
              <a:tblPr firstRow="1" bandRow="1">
                <a:tableStyleId>{5C22544A-7EE6-4342-B048-85BDC9FD1C3A}</a:tableStyleId>
              </a:tblPr>
              <a:tblGrid>
                <a:gridCol w="1153160"/>
                <a:gridCol w="1153160"/>
                <a:gridCol w="1153160"/>
                <a:gridCol w="1153160"/>
                <a:gridCol w="1153160"/>
              </a:tblGrid>
              <a:tr h="699861">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r>
              <a:tr h="6998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998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998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99861">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r>
              <a:tr h="6998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998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6023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additive="base">
                                        <p:cTn id="3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xEl>
                                              <p:pRg st="6" end="6"/>
                                            </p:txEl>
                                          </p:spTgt>
                                        </p:tgtEl>
                                        <p:attrNameLst>
                                          <p:attrName>style.visibility</p:attrName>
                                        </p:attrNameLst>
                                      </p:cBhvr>
                                      <p:to>
                                        <p:strVal val="visible"/>
                                      </p:to>
                                    </p:set>
                                    <p:anim calcmode="lin" valueType="num">
                                      <p:cBhvr additive="base">
                                        <p:cTn id="4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 calcmode="lin" valueType="num">
                                      <p:cBhvr additive="base">
                                        <p:cTn id="4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anim calcmode="lin" valueType="num">
                                      <p:cBhvr additive="base">
                                        <p:cTn id="53"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sz="4900" b="1" dirty="0" smtClean="0"/>
              <a:t>GROUP ACTIVITY 1: IDEA GENERATION – NANO TECHNOLOGIES/INNOVATIONS &amp; ENERGY</a:t>
            </a:r>
            <a:br>
              <a:rPr lang="en-US" sz="4900" b="1" dirty="0" smtClean="0"/>
            </a:br>
            <a:endParaRPr lang="en-US" b="1" dirty="0"/>
          </a:p>
        </p:txBody>
      </p:sp>
      <p:sp>
        <p:nvSpPr>
          <p:cNvPr id="4" name="Text Placeholder 3"/>
          <p:cNvSpPr>
            <a:spLocks noGrp="1"/>
          </p:cNvSpPr>
          <p:nvPr>
            <p:ph type="body" idx="1"/>
          </p:nvPr>
        </p:nvSpPr>
        <p:spPr/>
        <p:txBody>
          <a:bodyPr/>
          <a:lstStyle/>
          <a:p>
            <a:r>
              <a:rPr lang="en-US" dirty="0" smtClean="0"/>
              <a:t>NANOTECHNOLOGIES</a:t>
            </a:r>
            <a:endParaRPr lang="en-US" dirty="0"/>
          </a:p>
        </p:txBody>
      </p:sp>
      <p:sp>
        <p:nvSpPr>
          <p:cNvPr id="3" name="Content Placeholder 2"/>
          <p:cNvSpPr>
            <a:spLocks noGrp="1"/>
          </p:cNvSpPr>
          <p:nvPr>
            <p:ph sz="half" idx="2"/>
          </p:nvPr>
        </p:nvSpPr>
        <p:spPr/>
        <p:txBody>
          <a:bodyPr>
            <a:normAutofit lnSpcReduction="10000"/>
          </a:bodyPr>
          <a:lstStyle/>
          <a:p>
            <a:pPr marL="0" indent="0" algn="just">
              <a:buNone/>
            </a:pPr>
            <a:r>
              <a:rPr lang="en-US" dirty="0" smtClean="0"/>
              <a:t>•provide </a:t>
            </a:r>
            <a:r>
              <a:rPr lang="en-US" dirty="0"/>
              <a:t>the potential to </a:t>
            </a:r>
            <a:endParaRPr lang="en-US" dirty="0" smtClean="0"/>
          </a:p>
          <a:p>
            <a:pPr algn="just">
              <a:buFont typeface="Wingdings" panose="05000000000000000000" pitchFamily="2" charset="2"/>
              <a:buChar char="ü"/>
            </a:pPr>
            <a:r>
              <a:rPr lang="en-US" dirty="0" smtClean="0"/>
              <a:t>enhance </a:t>
            </a:r>
            <a:r>
              <a:rPr lang="en-US" b="1" dirty="0"/>
              <a:t>energy efficiency </a:t>
            </a:r>
            <a:r>
              <a:rPr lang="en-US" dirty="0"/>
              <a:t>across all branches of industry and </a:t>
            </a:r>
            <a:endParaRPr lang="en-US" dirty="0" smtClean="0"/>
          </a:p>
          <a:p>
            <a:pPr>
              <a:buFont typeface="Wingdings" panose="05000000000000000000" pitchFamily="2" charset="2"/>
              <a:buChar char="ü"/>
            </a:pPr>
            <a:r>
              <a:rPr lang="en-US" dirty="0" smtClean="0"/>
              <a:t>economically </a:t>
            </a:r>
            <a:r>
              <a:rPr lang="en-US" dirty="0"/>
              <a:t>leverage renewable </a:t>
            </a:r>
            <a:r>
              <a:rPr lang="en-US" b="1" dirty="0"/>
              <a:t>energy production </a:t>
            </a:r>
            <a:r>
              <a:rPr lang="en-US" dirty="0"/>
              <a:t>through new technological solutions and </a:t>
            </a:r>
            <a:r>
              <a:rPr lang="en-US" b="1" dirty="0"/>
              <a:t>optimized production </a:t>
            </a:r>
            <a:r>
              <a:rPr lang="en-US" b="1" dirty="0" smtClean="0"/>
              <a:t>technologies</a:t>
            </a:r>
          </a:p>
        </p:txBody>
      </p:sp>
      <p:sp>
        <p:nvSpPr>
          <p:cNvPr id="5" name="Text Placeholder 4"/>
          <p:cNvSpPr>
            <a:spLocks noGrp="1"/>
          </p:cNvSpPr>
          <p:nvPr>
            <p:ph type="body" sz="quarter" idx="3"/>
          </p:nvPr>
        </p:nvSpPr>
        <p:spPr/>
        <p:txBody>
          <a:bodyPr/>
          <a:lstStyle/>
          <a:p>
            <a:r>
              <a:rPr lang="en-US" dirty="0" smtClean="0"/>
              <a:t>NANO INNOVATIONS</a:t>
            </a:r>
            <a:endParaRPr lang="en-US" dirty="0"/>
          </a:p>
        </p:txBody>
      </p:sp>
      <p:sp>
        <p:nvSpPr>
          <p:cNvPr id="6" name="Content Placeholder 5"/>
          <p:cNvSpPr>
            <a:spLocks noGrp="1"/>
          </p:cNvSpPr>
          <p:nvPr>
            <p:ph sz="quarter" idx="4"/>
          </p:nvPr>
        </p:nvSpPr>
        <p:spPr/>
        <p:txBody>
          <a:bodyPr/>
          <a:lstStyle/>
          <a:p>
            <a:r>
              <a:rPr lang="en-US" dirty="0" smtClean="0"/>
              <a:t>could </a:t>
            </a:r>
            <a:r>
              <a:rPr lang="en-US" dirty="0"/>
              <a:t>impact each part of the value-added chain in the energy </a:t>
            </a:r>
            <a:r>
              <a:rPr lang="en-US" dirty="0" smtClean="0"/>
              <a:t>sector</a:t>
            </a:r>
            <a:endParaRPr lang="en-US" dirty="0"/>
          </a:p>
          <a:p>
            <a:endParaRPr lang="en-US" dirty="0"/>
          </a:p>
        </p:txBody>
      </p:sp>
    </p:spTree>
    <p:extLst>
      <p:ext uri="{BB962C8B-B14F-4D97-AF65-F5344CB8AC3E}">
        <p14:creationId xmlns:p14="http://schemas.microsoft.com/office/powerpoint/2010/main" val="92077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p:bldP spid="5" grpId="0" build="p"/>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sz="4900" b="1" dirty="0" smtClean="0"/>
              <a:t>GROUP ACTIVITY 1: IDEA GENERATION – NANO TECHNOLOGIES/INNOVATIONS &amp; ENERGY</a:t>
            </a:r>
            <a:br>
              <a:rPr lang="en-US" sz="4900" b="1" dirty="0" smtClean="0"/>
            </a:br>
            <a:endParaRPr lang="en-US" b="1" dirty="0"/>
          </a:p>
        </p:txBody>
      </p:sp>
      <p:sp>
        <p:nvSpPr>
          <p:cNvPr id="8" name="Content Placeholder 7"/>
          <p:cNvSpPr>
            <a:spLocks noGrp="1"/>
          </p:cNvSpPr>
          <p:nvPr>
            <p:ph idx="1"/>
          </p:nvPr>
        </p:nvSpPr>
        <p:spPr>
          <a:xfrm>
            <a:off x="4051300" y="1825625"/>
            <a:ext cx="4038600" cy="4351338"/>
          </a:xfrm>
        </p:spPr>
        <p:txBody>
          <a:bodyPr>
            <a:normAutofit fontScale="92500" lnSpcReduction="10000"/>
          </a:bodyPr>
          <a:lstStyle/>
          <a:p>
            <a:pPr marL="0" indent="0" algn="just">
              <a:lnSpc>
                <a:spcPct val="170000"/>
              </a:lnSpc>
              <a:buNone/>
            </a:pPr>
            <a:r>
              <a:rPr lang="en-US" dirty="0"/>
              <a:t>•	</a:t>
            </a:r>
            <a:r>
              <a:rPr lang="en-US" sz="3200" dirty="0"/>
              <a:t>Energy </a:t>
            </a:r>
            <a:r>
              <a:rPr lang="en-US" sz="3200" dirty="0" smtClean="0"/>
              <a:t>sources</a:t>
            </a:r>
          </a:p>
          <a:p>
            <a:pPr marL="0" indent="0" algn="just">
              <a:lnSpc>
                <a:spcPct val="170000"/>
              </a:lnSpc>
              <a:buNone/>
            </a:pPr>
            <a:r>
              <a:rPr lang="en-US" sz="3200" dirty="0"/>
              <a:t>•	Energy </a:t>
            </a:r>
            <a:r>
              <a:rPr lang="en-US" sz="3200" dirty="0" smtClean="0"/>
              <a:t>conversion</a:t>
            </a:r>
          </a:p>
          <a:p>
            <a:pPr marL="0" indent="0" algn="just">
              <a:lnSpc>
                <a:spcPct val="170000"/>
              </a:lnSpc>
              <a:buNone/>
            </a:pPr>
            <a:r>
              <a:rPr lang="en-US" sz="3200" dirty="0"/>
              <a:t>•	Energy </a:t>
            </a:r>
            <a:r>
              <a:rPr lang="en-US" sz="3200" dirty="0" smtClean="0"/>
              <a:t>distribution</a:t>
            </a:r>
          </a:p>
          <a:p>
            <a:pPr marL="0" indent="0" algn="just">
              <a:lnSpc>
                <a:spcPct val="170000"/>
              </a:lnSpc>
              <a:buNone/>
            </a:pPr>
            <a:r>
              <a:rPr lang="en-US" sz="3200" dirty="0"/>
              <a:t>•	Energy </a:t>
            </a:r>
            <a:r>
              <a:rPr lang="en-US" sz="3200" dirty="0" smtClean="0"/>
              <a:t>storage</a:t>
            </a:r>
          </a:p>
          <a:p>
            <a:pPr marL="0" indent="0" algn="just">
              <a:lnSpc>
                <a:spcPct val="170000"/>
              </a:lnSpc>
              <a:buNone/>
            </a:pPr>
            <a:r>
              <a:rPr lang="en-US" sz="3200" dirty="0"/>
              <a:t>•	Energy usage</a:t>
            </a:r>
          </a:p>
        </p:txBody>
      </p:sp>
    </p:spTree>
    <p:extLst>
      <p:ext uri="{BB962C8B-B14F-4D97-AF65-F5344CB8AC3E}">
        <p14:creationId xmlns:p14="http://schemas.microsoft.com/office/powerpoint/2010/main" val="208383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additive="base">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additive="base">
                                        <p:cTn id="2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3" end="3"/>
                                            </p:txEl>
                                          </p:spTgt>
                                        </p:tgtEl>
                                        <p:attrNameLst>
                                          <p:attrName>style.visibility</p:attrName>
                                        </p:attrNameLst>
                                      </p:cBhvr>
                                      <p:to>
                                        <p:strVal val="visible"/>
                                      </p:to>
                                    </p:set>
                                    <p:anim calcmode="lin" valueType="num">
                                      <p:cBhvr additive="base">
                                        <p:cTn id="3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 calcmode="lin" valueType="num">
                                      <p:cBhvr additive="base">
                                        <p:cTn id="3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3800" y="1"/>
            <a:ext cx="6477000" cy="660400"/>
          </a:xfrm>
        </p:spPr>
        <p:txBody>
          <a:bodyPr>
            <a:normAutofit fontScale="90000"/>
          </a:bodyPr>
          <a:lstStyle/>
          <a:p>
            <a:pPr algn="ctr"/>
            <a:r>
              <a:rPr lang="en-US" dirty="0"/>
              <a:t/>
            </a:r>
            <a:br>
              <a:rPr lang="en-US" dirty="0"/>
            </a:br>
            <a:r>
              <a:rPr lang="en-US" sz="4900" dirty="0" smtClean="0"/>
              <a:t>ENERGY  SOURCES</a:t>
            </a:r>
            <a:r>
              <a:rPr lang="en-US" dirty="0"/>
              <a:t>	</a:t>
            </a:r>
            <a:br>
              <a:rPr lang="en-US" dirty="0"/>
            </a:br>
            <a:endParaRPr lang="en-US" dirty="0"/>
          </a:p>
        </p:txBody>
      </p:sp>
      <p:sp>
        <p:nvSpPr>
          <p:cNvPr id="4" name="Text Placeholder 3"/>
          <p:cNvSpPr>
            <a:spLocks noGrp="1"/>
          </p:cNvSpPr>
          <p:nvPr>
            <p:ph type="body" idx="1"/>
          </p:nvPr>
        </p:nvSpPr>
        <p:spPr>
          <a:xfrm>
            <a:off x="839788" y="758825"/>
            <a:ext cx="5157787" cy="823912"/>
          </a:xfrm>
        </p:spPr>
        <p:txBody>
          <a:bodyPr/>
          <a:lstStyle/>
          <a:p>
            <a:r>
              <a:rPr lang="en-US" dirty="0" smtClean="0"/>
              <a:t>ISSUES</a:t>
            </a:r>
            <a:endParaRPr lang="en-US" dirty="0"/>
          </a:p>
        </p:txBody>
      </p:sp>
      <p:sp>
        <p:nvSpPr>
          <p:cNvPr id="3" name="Content Placeholder 2"/>
          <p:cNvSpPr>
            <a:spLocks noGrp="1"/>
          </p:cNvSpPr>
          <p:nvPr>
            <p:ph sz="half" idx="2"/>
          </p:nvPr>
        </p:nvSpPr>
        <p:spPr>
          <a:xfrm>
            <a:off x="215900" y="1806574"/>
            <a:ext cx="5781675" cy="4911725"/>
          </a:xfrm>
        </p:spPr>
        <p:txBody>
          <a:bodyPr>
            <a:normAutofit/>
          </a:bodyPr>
          <a:lstStyle/>
          <a:p>
            <a:pPr algn="just">
              <a:lnSpc>
                <a:spcPct val="100000"/>
              </a:lnSpc>
            </a:pPr>
            <a:r>
              <a:rPr lang="en-US" dirty="0"/>
              <a:t>improvement potentials for the development of both conventional energy sources (fossil and nuclear fuels) and </a:t>
            </a:r>
            <a:r>
              <a:rPr lang="en-US" dirty="0" smtClean="0"/>
              <a:t>RESs ( geothermal, sun</a:t>
            </a:r>
            <a:r>
              <a:rPr lang="en-US" dirty="0"/>
              <a:t>, wind, water, tides or </a:t>
            </a:r>
            <a:r>
              <a:rPr lang="en-US" dirty="0" smtClean="0"/>
              <a:t>biomass)</a:t>
            </a:r>
          </a:p>
          <a:p>
            <a:pPr algn="just">
              <a:lnSpc>
                <a:spcPct val="100000"/>
              </a:lnSpc>
            </a:pPr>
            <a:r>
              <a:rPr lang="en-US" dirty="0" smtClean="0"/>
              <a:t>Lifespan &amp; system/cell efficiency</a:t>
            </a:r>
            <a:endParaRPr lang="en-US" dirty="0"/>
          </a:p>
        </p:txBody>
      </p:sp>
      <p:sp>
        <p:nvSpPr>
          <p:cNvPr id="5" name="Text Placeholder 4"/>
          <p:cNvSpPr>
            <a:spLocks noGrp="1"/>
          </p:cNvSpPr>
          <p:nvPr>
            <p:ph type="body" sz="quarter" idx="3"/>
          </p:nvPr>
        </p:nvSpPr>
        <p:spPr>
          <a:xfrm>
            <a:off x="6172200" y="660401"/>
            <a:ext cx="5791200" cy="447675"/>
          </a:xfrm>
        </p:spPr>
        <p:txBody>
          <a:bodyPr/>
          <a:lstStyle/>
          <a:p>
            <a:pPr algn="ctr"/>
            <a:r>
              <a:rPr lang="en-US" dirty="0" smtClean="0"/>
              <a:t>Approaches to improved energy conversion</a:t>
            </a:r>
            <a:endParaRPr lang="en-US" dirty="0"/>
          </a:p>
        </p:txBody>
      </p:sp>
      <p:sp>
        <p:nvSpPr>
          <p:cNvPr id="6" name="Content Placeholder 5"/>
          <p:cNvSpPr>
            <a:spLocks noGrp="1"/>
          </p:cNvSpPr>
          <p:nvPr>
            <p:ph sz="quarter" idx="4"/>
          </p:nvPr>
        </p:nvSpPr>
        <p:spPr>
          <a:xfrm>
            <a:off x="6127750" y="1222374"/>
            <a:ext cx="5880100" cy="5495925"/>
          </a:xfrm>
        </p:spPr>
        <p:txBody>
          <a:bodyPr>
            <a:normAutofit fontScale="85000" lnSpcReduction="10000"/>
          </a:bodyPr>
          <a:lstStyle/>
          <a:p>
            <a:pPr algn="just"/>
            <a:r>
              <a:rPr lang="en-US" b="1" dirty="0"/>
              <a:t>Nanotechnologies will play a decisive role in particular in the intensified use of solar energy through photovoltaic </a:t>
            </a:r>
            <a:r>
              <a:rPr lang="en-US" b="1" dirty="0" smtClean="0"/>
              <a:t>systems </a:t>
            </a:r>
          </a:p>
          <a:p>
            <a:pPr algn="just">
              <a:buFont typeface="Wingdings" panose="05000000000000000000" pitchFamily="2" charset="2"/>
              <a:buChar char="ü"/>
            </a:pPr>
            <a:r>
              <a:rPr lang="en-US" dirty="0" smtClean="0"/>
              <a:t>conventional </a:t>
            </a:r>
            <a:r>
              <a:rPr lang="en-US" dirty="0"/>
              <a:t>crystalline silicon solar </a:t>
            </a:r>
            <a:r>
              <a:rPr lang="en-US" dirty="0" smtClean="0"/>
              <a:t>cells : increases </a:t>
            </a:r>
            <a:r>
              <a:rPr lang="en-US" dirty="0"/>
              <a:t>in efficiency are achievable by antireflection layers for higher light </a:t>
            </a:r>
            <a:r>
              <a:rPr lang="en-US" dirty="0" smtClean="0"/>
              <a:t>yield</a:t>
            </a:r>
          </a:p>
          <a:p>
            <a:pPr algn="just">
              <a:buFont typeface="Wingdings" panose="05000000000000000000" pitchFamily="2" charset="2"/>
              <a:buChar char="ü"/>
            </a:pPr>
            <a:r>
              <a:rPr lang="en-US" b="1" dirty="0" smtClean="0"/>
              <a:t>development </a:t>
            </a:r>
            <a:r>
              <a:rPr lang="en-US" b="1" dirty="0"/>
              <a:t>of alternative cell </a:t>
            </a:r>
            <a:r>
              <a:rPr lang="en-US" b="1" dirty="0" smtClean="0"/>
              <a:t>types</a:t>
            </a:r>
            <a:r>
              <a:rPr lang="en-US" dirty="0" smtClean="0"/>
              <a:t> : thin-layer </a:t>
            </a:r>
            <a:r>
              <a:rPr lang="en-US" dirty="0"/>
              <a:t>solar cells (among others of silicon or other material </a:t>
            </a:r>
            <a:r>
              <a:rPr lang="en-US" dirty="0" smtClean="0"/>
              <a:t>systems like </a:t>
            </a:r>
            <a:r>
              <a:rPr lang="en-US" dirty="0"/>
              <a:t>copper/indium/selenium), dye solar cells or polymer solar </a:t>
            </a:r>
            <a:r>
              <a:rPr lang="en-US" dirty="0" smtClean="0"/>
              <a:t>cells)</a:t>
            </a:r>
          </a:p>
          <a:p>
            <a:pPr algn="just">
              <a:buFont typeface="Wingdings" panose="05000000000000000000" pitchFamily="2" charset="2"/>
              <a:buChar char="ü"/>
            </a:pPr>
            <a:r>
              <a:rPr lang="en-US" dirty="0" smtClean="0"/>
              <a:t>Polymer solar cells &amp; portable electronic devices</a:t>
            </a:r>
          </a:p>
          <a:p>
            <a:pPr algn="just">
              <a:buFont typeface="Wingdings" panose="05000000000000000000" pitchFamily="2" charset="2"/>
              <a:buChar char="ü"/>
            </a:pPr>
            <a:r>
              <a:rPr lang="en-US" dirty="0"/>
              <a:t>optimization of the layer design and the morphology of organic semiconductor mixtures in component structures</a:t>
            </a:r>
          </a:p>
        </p:txBody>
      </p:sp>
    </p:spTree>
    <p:extLst>
      <p:ext uri="{BB962C8B-B14F-4D97-AF65-F5344CB8AC3E}">
        <p14:creationId xmlns:p14="http://schemas.microsoft.com/office/powerpoint/2010/main" val="132847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3" end="3"/>
                                            </p:txEl>
                                          </p:spTgt>
                                        </p:tgtEl>
                                        <p:attrNameLst>
                                          <p:attrName>style.visibility</p:attrName>
                                        </p:attrNameLst>
                                      </p:cBhvr>
                                      <p:to>
                                        <p:strVal val="visible"/>
                                      </p:to>
                                    </p:set>
                                    <p:anim calcmode="lin" valueType="num">
                                      <p:cBhvr additive="base">
                                        <p:cTn id="5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4" end="4"/>
                                            </p:txEl>
                                          </p:spTgt>
                                        </p:tgtEl>
                                        <p:attrNameLst>
                                          <p:attrName>style.visibility</p:attrName>
                                        </p:attrNameLst>
                                      </p:cBhvr>
                                      <p:to>
                                        <p:strVal val="visible"/>
                                      </p:to>
                                    </p:set>
                                    <p:anim calcmode="lin" valueType="num">
                                      <p:cBhvr additive="base">
                                        <p:cTn id="6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p:bldP spid="5" grpId="0" build="p"/>
      <p:bldP spid="6"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463800" y="1"/>
            <a:ext cx="6477000" cy="660400"/>
          </a:xfrm>
        </p:spPr>
        <p:txBody>
          <a:bodyPr>
            <a:normAutofit fontScale="90000"/>
          </a:bodyPr>
          <a:lstStyle/>
          <a:p>
            <a:pPr algn="ctr"/>
            <a:r>
              <a:rPr lang="en-US" dirty="0"/>
              <a:t/>
            </a:r>
            <a:br>
              <a:rPr lang="en-US" dirty="0"/>
            </a:br>
            <a:r>
              <a:rPr lang="en-US" sz="4900" dirty="0" smtClean="0"/>
              <a:t>ENERGY  CONVERSION</a:t>
            </a:r>
            <a:r>
              <a:rPr lang="en-US" dirty="0"/>
              <a:t>	</a:t>
            </a:r>
            <a:br>
              <a:rPr lang="en-US" dirty="0"/>
            </a:br>
            <a:endParaRPr lang="en-US" dirty="0"/>
          </a:p>
        </p:txBody>
      </p:sp>
      <p:sp>
        <p:nvSpPr>
          <p:cNvPr id="4" name="Text Placeholder 3"/>
          <p:cNvSpPr>
            <a:spLocks noGrp="1"/>
          </p:cNvSpPr>
          <p:nvPr>
            <p:ph type="body" idx="1"/>
          </p:nvPr>
        </p:nvSpPr>
        <p:spPr>
          <a:xfrm>
            <a:off x="839788" y="758825"/>
            <a:ext cx="5157787" cy="823912"/>
          </a:xfrm>
        </p:spPr>
        <p:txBody>
          <a:bodyPr/>
          <a:lstStyle/>
          <a:p>
            <a:r>
              <a:rPr lang="en-US" dirty="0" smtClean="0"/>
              <a:t>ISSUES</a:t>
            </a:r>
            <a:endParaRPr lang="en-US" dirty="0"/>
          </a:p>
        </p:txBody>
      </p:sp>
      <p:sp>
        <p:nvSpPr>
          <p:cNvPr id="3" name="Content Placeholder 2"/>
          <p:cNvSpPr>
            <a:spLocks noGrp="1"/>
          </p:cNvSpPr>
          <p:nvPr>
            <p:ph sz="half" idx="2"/>
          </p:nvPr>
        </p:nvSpPr>
        <p:spPr>
          <a:xfrm>
            <a:off x="215900" y="1806574"/>
            <a:ext cx="5781675" cy="4911725"/>
          </a:xfrm>
        </p:spPr>
        <p:txBody>
          <a:bodyPr>
            <a:normAutofit/>
          </a:bodyPr>
          <a:lstStyle/>
          <a:p>
            <a:pPr algn="just">
              <a:lnSpc>
                <a:spcPct val="150000"/>
              </a:lnSpc>
            </a:pPr>
            <a:r>
              <a:rPr lang="en-US" dirty="0"/>
              <a:t>amounts of carbon dioxide </a:t>
            </a:r>
            <a:r>
              <a:rPr lang="en-US" dirty="0" smtClean="0"/>
              <a:t>emissions &amp; conversion efficiency</a:t>
            </a:r>
            <a:endParaRPr lang="en-US" dirty="0"/>
          </a:p>
        </p:txBody>
      </p:sp>
      <p:sp>
        <p:nvSpPr>
          <p:cNvPr id="5" name="Text Placeholder 4"/>
          <p:cNvSpPr>
            <a:spLocks noGrp="1"/>
          </p:cNvSpPr>
          <p:nvPr>
            <p:ph type="body" sz="quarter" idx="3"/>
          </p:nvPr>
        </p:nvSpPr>
        <p:spPr>
          <a:xfrm>
            <a:off x="6172200" y="758825"/>
            <a:ext cx="5791200" cy="447675"/>
          </a:xfrm>
        </p:spPr>
        <p:txBody>
          <a:bodyPr/>
          <a:lstStyle/>
          <a:p>
            <a:pPr algn="ctr"/>
            <a:r>
              <a:rPr lang="en-US" dirty="0" smtClean="0"/>
              <a:t>Approaches to improved energy conversion</a:t>
            </a:r>
            <a:endParaRPr lang="en-US" dirty="0"/>
          </a:p>
        </p:txBody>
      </p:sp>
      <p:sp>
        <p:nvSpPr>
          <p:cNvPr id="6" name="Content Placeholder 5"/>
          <p:cNvSpPr>
            <a:spLocks noGrp="1"/>
          </p:cNvSpPr>
          <p:nvPr>
            <p:ph sz="quarter" idx="4"/>
          </p:nvPr>
        </p:nvSpPr>
        <p:spPr>
          <a:xfrm>
            <a:off x="6172200" y="1806574"/>
            <a:ext cx="5880100" cy="4200525"/>
          </a:xfrm>
        </p:spPr>
        <p:txBody>
          <a:bodyPr>
            <a:normAutofit/>
          </a:bodyPr>
          <a:lstStyle/>
          <a:p>
            <a:pPr algn="just"/>
            <a:r>
              <a:rPr lang="en-US" dirty="0"/>
              <a:t>higher operating temperatures and </a:t>
            </a:r>
            <a:r>
              <a:rPr lang="en-US" dirty="0" smtClean="0"/>
              <a:t>heat-resistant </a:t>
            </a:r>
            <a:r>
              <a:rPr lang="en-US" dirty="0"/>
              <a:t>turbine materials - </a:t>
            </a:r>
            <a:r>
              <a:rPr lang="en-US" dirty="0" err="1"/>
              <a:t>nano</a:t>
            </a:r>
            <a:r>
              <a:rPr lang="en-US" dirty="0"/>
              <a:t>-scale heat and corrosion protection layers for turbine blades in power </a:t>
            </a:r>
            <a:r>
              <a:rPr lang="en-US" dirty="0" smtClean="0"/>
              <a:t>plants</a:t>
            </a:r>
          </a:p>
          <a:p>
            <a:pPr algn="just"/>
            <a:r>
              <a:rPr lang="en-US" dirty="0"/>
              <a:t>conversion of chemical energy through fuel cells can be stepped up by </a:t>
            </a:r>
            <a:r>
              <a:rPr lang="en-US" dirty="0" err="1"/>
              <a:t>nano</a:t>
            </a:r>
            <a:r>
              <a:rPr lang="en-US" dirty="0"/>
              <a:t>-structured electrodes</a:t>
            </a:r>
          </a:p>
        </p:txBody>
      </p:sp>
    </p:spTree>
    <p:extLst>
      <p:ext uri="{BB962C8B-B14F-4D97-AF65-F5344CB8AC3E}">
        <p14:creationId xmlns:p14="http://schemas.microsoft.com/office/powerpoint/2010/main" val="2184344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additive="base">
                                        <p:cTn id="3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p:bldP spid="5" grpId="0" build="p"/>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044282" cy="876300"/>
          </a:xfrm>
        </p:spPr>
        <p:txBody>
          <a:bodyPr>
            <a:normAutofit fontScale="90000"/>
          </a:bodyPr>
          <a:lstStyle/>
          <a:p>
            <a:pPr algn="ctr"/>
            <a:r>
              <a:rPr lang="en-US" b="1" dirty="0" smtClean="0"/>
              <a:t>WORKSHOP PRESENTATION SUMMARY</a:t>
            </a:r>
            <a:endParaRPr lang="en-US" b="1" dirty="0"/>
          </a:p>
        </p:txBody>
      </p:sp>
      <p:sp>
        <p:nvSpPr>
          <p:cNvPr id="4" name="Content Placeholder 3"/>
          <p:cNvSpPr>
            <a:spLocks noGrp="1"/>
          </p:cNvSpPr>
          <p:nvPr>
            <p:ph idx="1"/>
          </p:nvPr>
        </p:nvSpPr>
        <p:spPr>
          <a:xfrm>
            <a:off x="5145088" y="0"/>
            <a:ext cx="6172200" cy="6858000"/>
          </a:xfrm>
        </p:spPr>
        <p:txBody>
          <a:bodyPr>
            <a:noAutofit/>
          </a:bodyPr>
          <a:lstStyle/>
          <a:p>
            <a:pPr marL="342900" marR="0" lvl="0" indent="-342900" algn="just">
              <a:lnSpc>
                <a:spcPct val="107000"/>
              </a:lnSpc>
              <a:spcBef>
                <a:spcPts val="0"/>
              </a:spcBef>
              <a:spcAft>
                <a:spcPts val="0"/>
              </a:spcAft>
              <a:buFont typeface="Symbol" panose="05050102010706020507" pitchFamily="18" charset="2"/>
              <a:buChar char=""/>
            </a:pPr>
            <a:r>
              <a:rPr lang="en-US"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QUICK SURVEY/FEEDBACK BEFORE WORKSHOP COMMENCEMENT</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b="1"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FOUNDATIONAL BRIEFS/PEP TALK</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b="1"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WHY DO WE NEED TO DEVELOP CLEAN ENERGY?</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b="1"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HOW CAN AI FACILITATE CLEAN ENERGY DEVELOPMENT as a paradigm shift?</a:t>
            </a:r>
          </a:p>
          <a:p>
            <a:pPr marL="342900" marR="0" lvl="0" indent="-342900" algn="just">
              <a:lnSpc>
                <a:spcPct val="107000"/>
              </a:lnSpc>
              <a:spcBef>
                <a:spcPts val="0"/>
              </a:spcBef>
              <a:spcAft>
                <a:spcPts val="0"/>
              </a:spcAft>
              <a:buFont typeface="Symbol" panose="05050102010706020507" pitchFamily="18" charset="2"/>
              <a:buChar char=""/>
            </a:pPr>
            <a:r>
              <a:rPr lang="en-US" b="1" dirty="0" smtClean="0">
                <a:solidFill>
                  <a:srgbClr val="333333"/>
                </a:solidFill>
                <a:latin typeface="Open Sans" panose="020B0606030504020204" pitchFamily="34" charset="0"/>
                <a:ea typeface="Calibri" panose="020F0502020204030204" pitchFamily="34" charset="0"/>
                <a:cs typeface="Times New Roman" panose="02020603050405020304" pitchFamily="18" charset="0"/>
              </a:rPr>
              <a:t>WHERE/HOW DO WE DEPLOY THE CLEAN TECH?</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Text Placeholder 4"/>
          <p:cNvSpPr>
            <a:spLocks noGrp="1"/>
          </p:cNvSpPr>
          <p:nvPr>
            <p:ph type="body" sz="half" idx="2"/>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pic>
        <p:nvPicPr>
          <p:cNvPr id="7" name="Picture 2" descr="Business team concept vec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0" y="1092200"/>
            <a:ext cx="4432300" cy="40362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1600" y="5537884"/>
            <a:ext cx="4051300" cy="646331"/>
          </a:xfrm>
          <a:prstGeom prst="rect">
            <a:avLst/>
          </a:prstGeom>
          <a:noFill/>
        </p:spPr>
        <p:txBody>
          <a:bodyPr wrap="square" rtlCol="0">
            <a:spAutoFit/>
          </a:bodyPr>
          <a:lstStyle/>
          <a:p>
            <a:r>
              <a:rPr lang="en-US" sz="3600" b="1" dirty="0" smtClean="0"/>
              <a:t>CAPACITY BUILDING</a:t>
            </a:r>
            <a:endParaRPr lang="en-US" sz="3600" b="1" dirty="0"/>
          </a:p>
        </p:txBody>
      </p:sp>
      <p:sp>
        <p:nvSpPr>
          <p:cNvPr id="8" name="TextBox 7"/>
          <p:cNvSpPr txBox="1"/>
          <p:nvPr/>
        </p:nvSpPr>
        <p:spPr>
          <a:xfrm>
            <a:off x="165497" y="6200090"/>
            <a:ext cx="4713288" cy="584775"/>
          </a:xfrm>
          <a:prstGeom prst="rect">
            <a:avLst/>
          </a:prstGeom>
          <a:noFill/>
        </p:spPr>
        <p:txBody>
          <a:bodyPr wrap="square" rtlCol="0">
            <a:spAutoFit/>
          </a:bodyPr>
          <a:lstStyle/>
          <a:p>
            <a:r>
              <a:rPr lang="en-US" sz="3200" b="1" dirty="0" smtClean="0">
                <a:solidFill>
                  <a:srgbClr val="FF0000"/>
                </a:solidFill>
              </a:rPr>
              <a:t>IDEAS RULE THE WORLD</a:t>
            </a:r>
            <a:endParaRPr lang="en-US" sz="3200" b="1" dirty="0">
              <a:solidFill>
                <a:srgbClr val="FF0000"/>
              </a:solidFill>
            </a:endParaRPr>
          </a:p>
        </p:txBody>
      </p:sp>
    </p:spTree>
    <p:extLst>
      <p:ext uri="{BB962C8B-B14F-4D97-AF65-F5344CB8AC3E}">
        <p14:creationId xmlns:p14="http://schemas.microsoft.com/office/powerpoint/2010/main" val="271303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additive="base">
                                        <p:cTn id="4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additive="base">
                                        <p:cTn id="5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3800" y="1"/>
            <a:ext cx="6477000" cy="660400"/>
          </a:xfrm>
        </p:spPr>
        <p:txBody>
          <a:bodyPr>
            <a:normAutofit fontScale="90000"/>
          </a:bodyPr>
          <a:lstStyle/>
          <a:p>
            <a:pPr algn="ctr"/>
            <a:r>
              <a:rPr lang="en-US" dirty="0"/>
              <a:t/>
            </a:r>
            <a:br>
              <a:rPr lang="en-US" dirty="0"/>
            </a:br>
            <a:r>
              <a:rPr lang="en-US" sz="4900" dirty="0" smtClean="0"/>
              <a:t>ENERGY DISTRIBUTION</a:t>
            </a:r>
            <a:r>
              <a:rPr lang="en-US" dirty="0"/>
              <a:t>	</a:t>
            </a:r>
            <a:br>
              <a:rPr lang="en-US" dirty="0"/>
            </a:br>
            <a:endParaRPr lang="en-US" dirty="0"/>
          </a:p>
        </p:txBody>
      </p:sp>
      <p:sp>
        <p:nvSpPr>
          <p:cNvPr id="4" name="Text Placeholder 3"/>
          <p:cNvSpPr>
            <a:spLocks noGrp="1"/>
          </p:cNvSpPr>
          <p:nvPr>
            <p:ph type="body" idx="1"/>
          </p:nvPr>
        </p:nvSpPr>
        <p:spPr>
          <a:xfrm>
            <a:off x="839788" y="758825"/>
            <a:ext cx="5157787" cy="823912"/>
          </a:xfrm>
        </p:spPr>
        <p:txBody>
          <a:bodyPr/>
          <a:lstStyle/>
          <a:p>
            <a:r>
              <a:rPr lang="en-US" dirty="0" smtClean="0"/>
              <a:t>ISSUES</a:t>
            </a:r>
            <a:endParaRPr lang="en-US" dirty="0"/>
          </a:p>
        </p:txBody>
      </p:sp>
      <p:sp>
        <p:nvSpPr>
          <p:cNvPr id="3" name="Content Placeholder 2"/>
          <p:cNvSpPr>
            <a:spLocks noGrp="1"/>
          </p:cNvSpPr>
          <p:nvPr>
            <p:ph sz="half" idx="2"/>
          </p:nvPr>
        </p:nvSpPr>
        <p:spPr>
          <a:xfrm>
            <a:off x="215900" y="1806574"/>
            <a:ext cx="5781675" cy="4911725"/>
          </a:xfrm>
        </p:spPr>
        <p:txBody>
          <a:bodyPr>
            <a:normAutofit fontScale="92500" lnSpcReduction="10000"/>
          </a:bodyPr>
          <a:lstStyle/>
          <a:p>
            <a:pPr algn="just">
              <a:lnSpc>
                <a:spcPct val="150000"/>
              </a:lnSpc>
            </a:pPr>
            <a:r>
              <a:rPr lang="en-US" b="1" dirty="0"/>
              <a:t>reduction of </a:t>
            </a:r>
            <a:r>
              <a:rPr lang="en-US" b="1" dirty="0" smtClean="0"/>
              <a:t>transmission energy </a:t>
            </a:r>
            <a:r>
              <a:rPr lang="en-US" b="1" dirty="0"/>
              <a:t>losses </a:t>
            </a:r>
            <a:r>
              <a:rPr lang="en-US" b="1" dirty="0" smtClean="0"/>
              <a:t> f (R)</a:t>
            </a:r>
            <a:endParaRPr lang="en-US" b="1" dirty="0" smtClean="0"/>
          </a:p>
          <a:p>
            <a:pPr algn="just">
              <a:lnSpc>
                <a:spcPct val="150000"/>
              </a:lnSpc>
              <a:buFont typeface="Wingdings" panose="05000000000000000000" pitchFamily="2" charset="2"/>
              <a:buChar char="ü"/>
            </a:pPr>
            <a:r>
              <a:rPr lang="en-US" dirty="0"/>
              <a:t>electric conductivity of nanomaterials e.g carbon nanotubes </a:t>
            </a:r>
            <a:r>
              <a:rPr lang="en-US" dirty="0" smtClean="0"/>
              <a:t>for electric cables &amp; power lines</a:t>
            </a:r>
          </a:p>
          <a:p>
            <a:pPr algn="just">
              <a:lnSpc>
                <a:spcPct val="150000"/>
              </a:lnSpc>
              <a:buFont typeface="Wingdings" panose="05000000000000000000" pitchFamily="2" charset="2"/>
              <a:buChar char="ü"/>
            </a:pPr>
            <a:r>
              <a:rPr lang="en-US" dirty="0"/>
              <a:t>optimization of superconductive materials for lossless current </a:t>
            </a:r>
            <a:r>
              <a:rPr lang="en-US" dirty="0" smtClean="0"/>
              <a:t>conduction</a:t>
            </a:r>
            <a:endParaRPr lang="en-US" dirty="0"/>
          </a:p>
        </p:txBody>
      </p:sp>
      <p:sp>
        <p:nvSpPr>
          <p:cNvPr id="5" name="Text Placeholder 4"/>
          <p:cNvSpPr>
            <a:spLocks noGrp="1"/>
          </p:cNvSpPr>
          <p:nvPr>
            <p:ph type="body" sz="quarter" idx="3"/>
          </p:nvPr>
        </p:nvSpPr>
        <p:spPr>
          <a:xfrm>
            <a:off x="6172200" y="758825"/>
            <a:ext cx="5791200" cy="447675"/>
          </a:xfrm>
        </p:spPr>
        <p:txBody>
          <a:bodyPr/>
          <a:lstStyle/>
          <a:p>
            <a:pPr algn="ctr"/>
            <a:r>
              <a:rPr lang="en-US" dirty="0" smtClean="0"/>
              <a:t>Approaches to improved distribution</a:t>
            </a:r>
            <a:endParaRPr lang="en-US" dirty="0"/>
          </a:p>
        </p:txBody>
      </p:sp>
      <p:sp>
        <p:nvSpPr>
          <p:cNvPr id="6" name="Content Placeholder 5"/>
          <p:cNvSpPr>
            <a:spLocks noGrp="1"/>
          </p:cNvSpPr>
          <p:nvPr>
            <p:ph sz="quarter" idx="4"/>
          </p:nvPr>
        </p:nvSpPr>
        <p:spPr>
          <a:xfrm>
            <a:off x="6172200" y="1806574"/>
            <a:ext cx="5880100" cy="4911725"/>
          </a:xfrm>
        </p:spPr>
        <p:txBody>
          <a:bodyPr>
            <a:normAutofit fontScale="92500" lnSpcReduction="20000"/>
          </a:bodyPr>
          <a:lstStyle/>
          <a:p>
            <a:pPr algn="just"/>
            <a:r>
              <a:rPr lang="en-US" dirty="0"/>
              <a:t>wireless energy </a:t>
            </a:r>
            <a:r>
              <a:rPr lang="en-US" dirty="0" smtClean="0"/>
              <a:t>transport </a:t>
            </a:r>
            <a:r>
              <a:rPr lang="en-US" dirty="0"/>
              <a:t>eg laser, microwaves or electromagnetic </a:t>
            </a:r>
            <a:r>
              <a:rPr lang="en-US" dirty="0" smtClean="0"/>
              <a:t>resonance</a:t>
            </a:r>
          </a:p>
          <a:p>
            <a:pPr algn="just"/>
            <a:r>
              <a:rPr lang="en-US" b="1" dirty="0" smtClean="0"/>
              <a:t>Future power </a:t>
            </a:r>
            <a:r>
              <a:rPr lang="en-US" b="1" dirty="0"/>
              <a:t>systems </a:t>
            </a:r>
            <a:r>
              <a:rPr lang="en-US" b="1" dirty="0" smtClean="0"/>
              <a:t>should provide</a:t>
            </a:r>
          </a:p>
          <a:p>
            <a:pPr algn="just">
              <a:buFont typeface="Wingdings" panose="05000000000000000000" pitchFamily="2" charset="2"/>
              <a:buChar char="ü"/>
            </a:pPr>
            <a:r>
              <a:rPr lang="en-US" dirty="0" smtClean="0"/>
              <a:t> </a:t>
            </a:r>
            <a:r>
              <a:rPr lang="en-US" dirty="0"/>
              <a:t>dynamic load and failure management, </a:t>
            </a:r>
            <a:endParaRPr lang="en-US" dirty="0" smtClean="0"/>
          </a:p>
          <a:p>
            <a:pPr algn="just">
              <a:buFont typeface="Wingdings" panose="05000000000000000000" pitchFamily="2" charset="2"/>
              <a:buChar char="ü"/>
            </a:pPr>
            <a:r>
              <a:rPr lang="en-US" dirty="0" smtClean="0"/>
              <a:t>demand-driven </a:t>
            </a:r>
            <a:r>
              <a:rPr lang="en-US" dirty="0"/>
              <a:t>energy supply with flexible price mechanisms </a:t>
            </a:r>
            <a:endParaRPr lang="en-US" dirty="0" smtClean="0"/>
          </a:p>
          <a:p>
            <a:pPr algn="just">
              <a:buFont typeface="Wingdings" panose="05000000000000000000" pitchFamily="2" charset="2"/>
              <a:buChar char="ü"/>
            </a:pPr>
            <a:r>
              <a:rPr lang="en-US" dirty="0" smtClean="0"/>
              <a:t>possibility </a:t>
            </a:r>
            <a:r>
              <a:rPr lang="en-US" dirty="0"/>
              <a:t>of feeding through a number of decentralized renewable energy </a:t>
            </a:r>
            <a:r>
              <a:rPr lang="en-US" dirty="0" smtClean="0"/>
              <a:t>sources (Energy mix </a:t>
            </a:r>
            <a:r>
              <a:rPr lang="en-US" dirty="0"/>
              <a:t>scenarios) - </a:t>
            </a:r>
            <a:r>
              <a:rPr lang="en-US" b="1" dirty="0" err="1">
                <a:solidFill>
                  <a:srgbClr val="FF0000"/>
                </a:solidFill>
              </a:rPr>
              <a:t>nano</a:t>
            </a:r>
            <a:r>
              <a:rPr lang="en-US" b="1" dirty="0">
                <a:solidFill>
                  <a:srgbClr val="FF0000"/>
                </a:solidFill>
              </a:rPr>
              <a:t>-sensory devices and power-electronical components able to cope with the extremely complex control and monitoring of such grids</a:t>
            </a:r>
          </a:p>
        </p:txBody>
      </p:sp>
    </p:spTree>
    <p:extLst>
      <p:ext uri="{BB962C8B-B14F-4D97-AF65-F5344CB8AC3E}">
        <p14:creationId xmlns:p14="http://schemas.microsoft.com/office/powerpoint/2010/main" val="253816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 calcmode="lin" valueType="num">
                                      <p:cBhvr additive="base">
                                        <p:cTn id="4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3" end="3"/>
                                            </p:txEl>
                                          </p:spTgt>
                                        </p:tgtEl>
                                        <p:attrNameLst>
                                          <p:attrName>style.visibility</p:attrName>
                                        </p:attrNameLst>
                                      </p:cBhvr>
                                      <p:to>
                                        <p:strVal val="visible"/>
                                      </p:to>
                                    </p:set>
                                    <p:anim calcmode="lin" valueType="num">
                                      <p:cBhvr additive="base">
                                        <p:cTn id="6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4" end="4"/>
                                            </p:txEl>
                                          </p:spTgt>
                                        </p:tgtEl>
                                        <p:attrNameLst>
                                          <p:attrName>style.visibility</p:attrName>
                                        </p:attrNameLst>
                                      </p:cBhvr>
                                      <p:to>
                                        <p:strVal val="visible"/>
                                      </p:to>
                                    </p:set>
                                    <p:anim calcmode="lin" valueType="num">
                                      <p:cBhvr additive="base">
                                        <p:cTn id="6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p:bldP spid="5" grpId="0" build="p"/>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3800" y="1"/>
            <a:ext cx="6477000" cy="660400"/>
          </a:xfrm>
        </p:spPr>
        <p:txBody>
          <a:bodyPr>
            <a:normAutofit fontScale="90000"/>
          </a:bodyPr>
          <a:lstStyle/>
          <a:p>
            <a:pPr algn="ctr"/>
            <a:r>
              <a:rPr lang="en-US" dirty="0"/>
              <a:t/>
            </a:r>
            <a:br>
              <a:rPr lang="en-US" dirty="0"/>
            </a:br>
            <a:r>
              <a:rPr lang="en-US" dirty="0"/>
              <a:t>	</a:t>
            </a:r>
            <a:r>
              <a:rPr lang="en-US" sz="4900" b="1" dirty="0" smtClean="0"/>
              <a:t>ENERGY STORAGE</a:t>
            </a:r>
            <a:r>
              <a:rPr lang="en-US" dirty="0"/>
              <a:t/>
            </a:r>
            <a:br>
              <a:rPr lang="en-US" dirty="0"/>
            </a:br>
            <a:endParaRPr lang="en-US" dirty="0"/>
          </a:p>
        </p:txBody>
      </p:sp>
      <p:sp>
        <p:nvSpPr>
          <p:cNvPr id="4" name="Text Placeholder 3"/>
          <p:cNvSpPr>
            <a:spLocks noGrp="1"/>
          </p:cNvSpPr>
          <p:nvPr>
            <p:ph type="body" idx="1"/>
          </p:nvPr>
        </p:nvSpPr>
        <p:spPr>
          <a:xfrm>
            <a:off x="215900" y="758825"/>
            <a:ext cx="5588000" cy="823912"/>
          </a:xfrm>
        </p:spPr>
        <p:txBody>
          <a:bodyPr/>
          <a:lstStyle/>
          <a:p>
            <a:r>
              <a:rPr lang="en-US" dirty="0"/>
              <a:t>electrical energy storage &amp; the lithium-ion technology </a:t>
            </a:r>
          </a:p>
        </p:txBody>
      </p:sp>
      <p:sp>
        <p:nvSpPr>
          <p:cNvPr id="3" name="Content Placeholder 2"/>
          <p:cNvSpPr>
            <a:spLocks noGrp="1"/>
          </p:cNvSpPr>
          <p:nvPr>
            <p:ph sz="half" idx="2"/>
          </p:nvPr>
        </p:nvSpPr>
        <p:spPr>
          <a:xfrm>
            <a:off x="215900" y="1806574"/>
            <a:ext cx="5781675" cy="4911725"/>
          </a:xfrm>
        </p:spPr>
        <p:txBody>
          <a:bodyPr>
            <a:normAutofit/>
          </a:bodyPr>
          <a:lstStyle/>
          <a:p>
            <a:pPr algn="just"/>
            <a:r>
              <a:rPr lang="en-US" dirty="0"/>
              <a:t>enhancement of electrical energy stores like batteries and super-capacitors </a:t>
            </a:r>
            <a:endParaRPr lang="en-US" dirty="0" smtClean="0"/>
          </a:p>
          <a:p>
            <a:pPr algn="just"/>
            <a:r>
              <a:rPr lang="en-US" dirty="0" smtClean="0"/>
              <a:t>Storage </a:t>
            </a:r>
            <a:r>
              <a:rPr lang="en-US" dirty="0"/>
              <a:t>enhancement &amp;high cell voltage and the outstanding energy and power density </a:t>
            </a:r>
          </a:p>
        </p:txBody>
      </p:sp>
      <p:sp>
        <p:nvSpPr>
          <p:cNvPr id="5" name="Text Placeholder 4"/>
          <p:cNvSpPr>
            <a:spLocks noGrp="1"/>
          </p:cNvSpPr>
          <p:nvPr>
            <p:ph type="body" sz="quarter" idx="3"/>
          </p:nvPr>
        </p:nvSpPr>
        <p:spPr>
          <a:xfrm>
            <a:off x="6172200" y="758825"/>
            <a:ext cx="5183188" cy="823912"/>
          </a:xfrm>
        </p:spPr>
        <p:txBody>
          <a:bodyPr/>
          <a:lstStyle/>
          <a:p>
            <a:r>
              <a:rPr lang="en-US" dirty="0" smtClean="0"/>
              <a:t>Approaches to improved storage</a:t>
            </a:r>
            <a:endParaRPr lang="en-US" dirty="0"/>
          </a:p>
        </p:txBody>
      </p:sp>
      <p:sp>
        <p:nvSpPr>
          <p:cNvPr id="6" name="Content Placeholder 5"/>
          <p:cNvSpPr>
            <a:spLocks noGrp="1"/>
          </p:cNvSpPr>
          <p:nvPr>
            <p:ph sz="quarter" idx="4"/>
          </p:nvPr>
        </p:nvSpPr>
        <p:spPr>
          <a:xfrm>
            <a:off x="6172200" y="1806574"/>
            <a:ext cx="5880100" cy="4200525"/>
          </a:xfrm>
        </p:spPr>
        <p:txBody>
          <a:bodyPr>
            <a:normAutofit/>
          </a:bodyPr>
          <a:lstStyle/>
          <a:p>
            <a:r>
              <a:rPr lang="en-US" dirty="0"/>
              <a:t>fuel cells in portable electronic devices &amp; </a:t>
            </a:r>
            <a:r>
              <a:rPr lang="en-US" dirty="0" err="1"/>
              <a:t>nanoporous</a:t>
            </a:r>
            <a:r>
              <a:rPr lang="en-US" dirty="0"/>
              <a:t> metal-organic </a:t>
            </a:r>
            <a:r>
              <a:rPr lang="en-US" dirty="0" smtClean="0"/>
              <a:t>compounds</a:t>
            </a:r>
          </a:p>
          <a:p>
            <a:r>
              <a:rPr lang="en-US" dirty="0"/>
              <a:t>chemical hydrogen storage </a:t>
            </a:r>
            <a:r>
              <a:rPr lang="en-US" dirty="0" smtClean="0"/>
              <a:t>&amp; green </a:t>
            </a:r>
            <a:r>
              <a:rPr lang="en-US" dirty="0" err="1" smtClean="0"/>
              <a:t>comuting</a:t>
            </a:r>
            <a:r>
              <a:rPr lang="en-US" dirty="0" smtClean="0"/>
              <a:t> needs</a:t>
            </a:r>
          </a:p>
          <a:p>
            <a:r>
              <a:rPr lang="en-US" dirty="0"/>
              <a:t>hydrogen management/environment &amp; nanostructure </a:t>
            </a:r>
            <a:r>
              <a:rPr lang="en-US" dirty="0" smtClean="0"/>
              <a:t>adjustments</a:t>
            </a:r>
          </a:p>
          <a:p>
            <a:r>
              <a:rPr lang="en-US" dirty="0"/>
              <a:t>improve capacity and safety of lithium-ion batteries </a:t>
            </a:r>
          </a:p>
        </p:txBody>
      </p:sp>
    </p:spTree>
    <p:extLst>
      <p:ext uri="{BB962C8B-B14F-4D97-AF65-F5344CB8AC3E}">
        <p14:creationId xmlns:p14="http://schemas.microsoft.com/office/powerpoint/2010/main" val="43269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3" end="3"/>
                                            </p:txEl>
                                          </p:spTgt>
                                        </p:tgtEl>
                                        <p:attrNameLst>
                                          <p:attrName>style.visibility</p:attrName>
                                        </p:attrNameLst>
                                      </p:cBhvr>
                                      <p:to>
                                        <p:strVal val="visible"/>
                                      </p:to>
                                    </p:set>
                                    <p:anim calcmode="lin" valueType="num">
                                      <p:cBhvr additive="base">
                                        <p:cTn id="5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p:bldP spid="5" grpId="0" build="p"/>
      <p:bldP spid="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3800" y="1"/>
            <a:ext cx="6477000" cy="660400"/>
          </a:xfrm>
        </p:spPr>
        <p:txBody>
          <a:bodyPr>
            <a:normAutofit fontScale="90000"/>
          </a:bodyPr>
          <a:lstStyle/>
          <a:p>
            <a:pPr algn="ctr"/>
            <a:r>
              <a:rPr lang="en-US" dirty="0" smtClean="0"/>
              <a:t/>
            </a:r>
            <a:br>
              <a:rPr lang="en-US" dirty="0" smtClean="0"/>
            </a:br>
            <a:r>
              <a:rPr lang="en-US" sz="4900" b="1" dirty="0" smtClean="0"/>
              <a:t>ENERGY USAGE</a:t>
            </a:r>
            <a:r>
              <a:rPr lang="en-US" dirty="0"/>
              <a:t/>
            </a:r>
            <a:br>
              <a:rPr lang="en-US" dirty="0"/>
            </a:br>
            <a:endParaRPr lang="en-US" dirty="0"/>
          </a:p>
        </p:txBody>
      </p:sp>
      <p:sp>
        <p:nvSpPr>
          <p:cNvPr id="4" name="Text Placeholder 3"/>
          <p:cNvSpPr>
            <a:spLocks noGrp="1"/>
          </p:cNvSpPr>
          <p:nvPr>
            <p:ph type="body" idx="1"/>
          </p:nvPr>
        </p:nvSpPr>
        <p:spPr/>
        <p:txBody>
          <a:bodyPr/>
          <a:lstStyle/>
          <a:p>
            <a:r>
              <a:rPr lang="en-US" dirty="0" smtClean="0"/>
              <a:t>Attitudinal Issues</a:t>
            </a:r>
            <a:endParaRPr lang="en-US" dirty="0"/>
          </a:p>
        </p:txBody>
      </p:sp>
      <p:sp>
        <p:nvSpPr>
          <p:cNvPr id="3" name="Content Placeholder 2"/>
          <p:cNvSpPr>
            <a:spLocks noGrp="1"/>
          </p:cNvSpPr>
          <p:nvPr>
            <p:ph sz="half" idx="2"/>
          </p:nvPr>
        </p:nvSpPr>
        <p:spPr/>
        <p:txBody>
          <a:bodyPr>
            <a:normAutofit lnSpcReduction="10000"/>
          </a:bodyPr>
          <a:lstStyle/>
          <a:p>
            <a:r>
              <a:rPr lang="en-US" b="1" dirty="0" smtClean="0">
                <a:latin typeface="Times New Roman" panose="02020603050405020304" pitchFamily="18" charset="0"/>
                <a:ea typeface="Calibri" panose="020F0502020204030204" pitchFamily="34" charset="0"/>
              </a:rPr>
              <a:t>To achieve </a:t>
            </a:r>
            <a:r>
              <a:rPr lang="en-US" b="1" dirty="0">
                <a:latin typeface="Times New Roman" panose="02020603050405020304" pitchFamily="18" charset="0"/>
                <a:ea typeface="Calibri" panose="020F0502020204030204" pitchFamily="34" charset="0"/>
              </a:rPr>
              <a:t>sustainable energy </a:t>
            </a:r>
            <a:r>
              <a:rPr lang="en-US" b="1" dirty="0" smtClean="0">
                <a:latin typeface="Times New Roman" panose="02020603050405020304" pitchFamily="18" charset="0"/>
                <a:ea typeface="Calibri" panose="020F0502020204030204" pitchFamily="34" charset="0"/>
              </a:rPr>
              <a:t>supply</a:t>
            </a:r>
          </a:p>
          <a:p>
            <a:pPr>
              <a:buFont typeface="Wingdings" panose="05000000000000000000" pitchFamily="2" charset="2"/>
              <a:buChar char="ü"/>
            </a:pPr>
            <a:r>
              <a:rPr lang="en-US" dirty="0">
                <a:latin typeface="Times New Roman" panose="02020603050405020304" pitchFamily="18" charset="0"/>
                <a:ea typeface="Calibri" panose="020F0502020204030204" pitchFamily="34" charset="0"/>
              </a:rPr>
              <a:t>u</a:t>
            </a:r>
            <a:r>
              <a:rPr lang="en-US" dirty="0" smtClean="0">
                <a:latin typeface="Times New Roman" panose="02020603050405020304" pitchFamily="18" charset="0"/>
                <a:ea typeface="Calibri" panose="020F0502020204030204" pitchFamily="34" charset="0"/>
              </a:rPr>
              <a:t>se energy efficiently   &amp; </a:t>
            </a:r>
          </a:p>
          <a:p>
            <a:pPr>
              <a:buFont typeface="Wingdings" panose="05000000000000000000" pitchFamily="2" charset="2"/>
              <a:buChar char="ü"/>
            </a:pPr>
            <a:r>
              <a:rPr lang="en-US" dirty="0" smtClean="0">
                <a:latin typeface="Times New Roman" panose="02020603050405020304" pitchFamily="18" charset="0"/>
                <a:ea typeface="Calibri" panose="020F0502020204030204" pitchFamily="34" charset="0"/>
              </a:rPr>
              <a:t>avoid unnecessary </a:t>
            </a:r>
            <a:r>
              <a:rPr lang="en-US" dirty="0">
                <a:latin typeface="Times New Roman" panose="02020603050405020304" pitchFamily="18" charset="0"/>
                <a:ea typeface="Calibri" panose="020F0502020204030204" pitchFamily="34" charset="0"/>
              </a:rPr>
              <a:t>energy </a:t>
            </a:r>
            <a:r>
              <a:rPr lang="en-US" dirty="0" smtClean="0">
                <a:latin typeface="Times New Roman" panose="02020603050405020304" pitchFamily="18" charset="0"/>
                <a:ea typeface="Calibri" panose="020F0502020204030204" pitchFamily="34" charset="0"/>
              </a:rPr>
              <a:t>consumption</a:t>
            </a:r>
          </a:p>
          <a:p>
            <a:pPr>
              <a:buFont typeface="Wingdings" panose="05000000000000000000" pitchFamily="2" charset="2"/>
              <a:buChar char="ü"/>
            </a:pPr>
            <a:endParaRPr lang="en-US" dirty="0">
              <a:latin typeface="Times New Roman" panose="02020603050405020304" pitchFamily="18" charset="0"/>
            </a:endParaRPr>
          </a:p>
          <a:p>
            <a:pPr>
              <a:buFont typeface="Wingdings" panose="05000000000000000000" pitchFamily="2" charset="2"/>
              <a:buChar char="Ø"/>
            </a:pPr>
            <a:r>
              <a:rPr lang="en-US" b="1" dirty="0" smtClean="0">
                <a:latin typeface="Times New Roman" panose="02020603050405020304" pitchFamily="18" charset="0"/>
              </a:rPr>
              <a:t>Industries</a:t>
            </a:r>
          </a:p>
          <a:p>
            <a:pPr>
              <a:buFont typeface="Wingdings" panose="05000000000000000000" pitchFamily="2" charset="2"/>
              <a:buChar char="Ø"/>
            </a:pPr>
            <a:r>
              <a:rPr lang="en-US" b="1" dirty="0" smtClean="0">
                <a:latin typeface="Times New Roman" panose="02020603050405020304" pitchFamily="18" charset="0"/>
              </a:rPr>
              <a:t>Private homes</a:t>
            </a:r>
            <a:endParaRPr lang="en-US" b="1" dirty="0"/>
          </a:p>
        </p:txBody>
      </p:sp>
      <p:sp>
        <p:nvSpPr>
          <p:cNvPr id="5" name="Text Placeholder 4"/>
          <p:cNvSpPr>
            <a:spLocks noGrp="1"/>
          </p:cNvSpPr>
          <p:nvPr>
            <p:ph type="body" sz="quarter" idx="3"/>
          </p:nvPr>
        </p:nvSpPr>
        <p:spPr/>
        <p:txBody>
          <a:bodyPr/>
          <a:lstStyle/>
          <a:p>
            <a:r>
              <a:rPr lang="en-US" dirty="0"/>
              <a:t>approaches to energy saving</a:t>
            </a:r>
          </a:p>
        </p:txBody>
      </p:sp>
      <p:sp>
        <p:nvSpPr>
          <p:cNvPr id="6" name="Content Placeholder 5"/>
          <p:cNvSpPr>
            <a:spLocks noGrp="1"/>
          </p:cNvSpPr>
          <p:nvPr>
            <p:ph sz="quarter" idx="4"/>
          </p:nvPr>
        </p:nvSpPr>
        <p:spPr>
          <a:xfrm>
            <a:off x="6172200" y="2505074"/>
            <a:ext cx="5880100" cy="4200525"/>
          </a:xfrm>
        </p:spPr>
        <p:txBody>
          <a:bodyPr>
            <a:normAutofit fontScale="85000" lnSpcReduction="20000"/>
          </a:bodyPr>
          <a:lstStyle/>
          <a:p>
            <a:r>
              <a:rPr lang="en-US" dirty="0"/>
              <a:t>reduction of fuel </a:t>
            </a:r>
            <a:r>
              <a:rPr lang="en-US" dirty="0" smtClean="0"/>
              <a:t>consumption by nanocomposites </a:t>
            </a:r>
          </a:p>
          <a:p>
            <a:r>
              <a:rPr lang="en-US" dirty="0"/>
              <a:t>optimization in fuel combustion through </a:t>
            </a:r>
            <a:r>
              <a:rPr lang="en-US" dirty="0" smtClean="0"/>
              <a:t>wear-resistant &amp; </a:t>
            </a:r>
            <a:r>
              <a:rPr lang="en-US" dirty="0" err="1" smtClean="0">
                <a:latin typeface="Times New Roman" panose="02020603050405020304" pitchFamily="18" charset="0"/>
                <a:ea typeface="Calibri" panose="020F0502020204030204" pitchFamily="34" charset="0"/>
              </a:rPr>
              <a:t>nanoparticular</a:t>
            </a:r>
            <a:r>
              <a:rPr lang="en-US" dirty="0" smtClean="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fuel additives </a:t>
            </a:r>
            <a:endParaRPr lang="en-US" dirty="0" smtClean="0">
              <a:latin typeface="Times New Roman" panose="02020603050405020304" pitchFamily="18" charset="0"/>
              <a:ea typeface="Calibri" panose="020F0502020204030204" pitchFamily="34" charset="0"/>
            </a:endParaRPr>
          </a:p>
          <a:p>
            <a:r>
              <a:rPr lang="en-US" dirty="0" err="1"/>
              <a:t>nanoporous</a:t>
            </a:r>
            <a:r>
              <a:rPr lang="en-US" dirty="0"/>
              <a:t> thermal insulation material suitably applicable in the energetic rehabilitation of old </a:t>
            </a:r>
            <a:r>
              <a:rPr lang="en-US" dirty="0" smtClean="0"/>
              <a:t>buildings</a:t>
            </a:r>
          </a:p>
          <a:p>
            <a:r>
              <a:rPr lang="en-US" dirty="0"/>
              <a:t>the control of light and heat flux by </a:t>
            </a:r>
            <a:r>
              <a:rPr lang="en-US" dirty="0" err="1"/>
              <a:t>nanotechnological</a:t>
            </a:r>
            <a:r>
              <a:rPr lang="en-US" dirty="0"/>
              <a:t> components, as for example switchable glasses, is a promising approach to reducing energy consumption in buildings</a:t>
            </a:r>
          </a:p>
        </p:txBody>
      </p:sp>
    </p:spTree>
    <p:extLst>
      <p:ext uri="{BB962C8B-B14F-4D97-AF65-F5344CB8AC3E}">
        <p14:creationId xmlns:p14="http://schemas.microsoft.com/office/powerpoint/2010/main" val="374203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additive="base">
                                        <p:cTn id="4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anim calcmode="lin" valueType="num">
                                      <p:cBhvr additive="base">
                                        <p:cTn id="5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1" end="1"/>
                                            </p:txEl>
                                          </p:spTgt>
                                        </p:tgtEl>
                                        <p:attrNameLst>
                                          <p:attrName>style.visibility</p:attrName>
                                        </p:attrNameLst>
                                      </p:cBhvr>
                                      <p:to>
                                        <p:strVal val="visible"/>
                                      </p:to>
                                    </p:set>
                                    <p:anim calcmode="lin" valueType="num">
                                      <p:cBhvr additive="base">
                                        <p:cTn id="6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2" end="2"/>
                                            </p:txEl>
                                          </p:spTgt>
                                        </p:tgtEl>
                                        <p:attrNameLst>
                                          <p:attrName>style.visibility</p:attrName>
                                        </p:attrNameLst>
                                      </p:cBhvr>
                                      <p:to>
                                        <p:strVal val="visible"/>
                                      </p:to>
                                    </p:set>
                                    <p:anim calcmode="lin" valueType="num">
                                      <p:cBhvr additive="base">
                                        <p:cTn id="6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xEl>
                                              <p:pRg st="3" end="3"/>
                                            </p:txEl>
                                          </p:spTgt>
                                        </p:tgtEl>
                                        <p:attrNameLst>
                                          <p:attrName>style.visibility</p:attrName>
                                        </p:attrNameLst>
                                      </p:cBhvr>
                                      <p:to>
                                        <p:strVal val="visible"/>
                                      </p:to>
                                    </p:set>
                                    <p:anim calcmode="lin" valueType="num">
                                      <p:cBhvr additive="base">
                                        <p:cTn id="7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p:bldP spid="5" grpId="0" build="p"/>
      <p:bldP spid="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fontScale="90000"/>
          </a:bodyPr>
          <a:lstStyle/>
          <a:p>
            <a:pPr algn="ctr"/>
            <a:r>
              <a:rPr lang="en-US" dirty="0" smtClean="0"/>
              <a:t/>
            </a:r>
            <a:br>
              <a:rPr lang="en-US" dirty="0" smtClean="0"/>
            </a:br>
            <a:r>
              <a:rPr lang="en-US" sz="4900" b="1" dirty="0" smtClean="0"/>
              <a:t>APPLICATION OF CLEAN ENERGY IN THE 21ST CENTURY &amp; AI</a:t>
            </a:r>
            <a:r>
              <a:rPr lang="en-US" dirty="0" smtClean="0"/>
              <a:t/>
            </a:r>
            <a:br>
              <a:rPr lang="en-US" dirty="0" smtClean="0"/>
            </a:br>
            <a:endParaRPr lang="en-US" dirty="0"/>
          </a:p>
        </p:txBody>
      </p:sp>
      <p:sp>
        <p:nvSpPr>
          <p:cNvPr id="3" name="Content Placeholder 2"/>
          <p:cNvSpPr>
            <a:spLocks noGrp="1"/>
          </p:cNvSpPr>
          <p:nvPr>
            <p:ph idx="1"/>
          </p:nvPr>
        </p:nvSpPr>
        <p:spPr>
          <a:xfrm>
            <a:off x="0" y="1253330"/>
            <a:ext cx="12192000" cy="5604669"/>
          </a:xfrm>
        </p:spPr>
        <p:txBody>
          <a:bodyPr>
            <a:normAutofit lnSpcReduction="10000"/>
          </a:bodyPr>
          <a:lstStyle/>
          <a:p>
            <a:r>
              <a:rPr lang="en-US" b="1" dirty="0"/>
              <a:t>Grid-integrated buildings </a:t>
            </a:r>
            <a:endParaRPr lang="en-US" b="1" dirty="0" smtClean="0"/>
          </a:p>
          <a:p>
            <a:pPr>
              <a:buFont typeface="Wingdings" panose="05000000000000000000" pitchFamily="2" charset="2"/>
              <a:buChar char="ü"/>
            </a:pPr>
            <a:r>
              <a:rPr lang="en-US" dirty="0" smtClean="0"/>
              <a:t>demand </a:t>
            </a:r>
            <a:r>
              <a:rPr lang="en-US" dirty="0"/>
              <a:t>response actions through real-time energy management </a:t>
            </a:r>
            <a:r>
              <a:rPr lang="en-US" dirty="0" smtClean="0"/>
              <a:t>software </a:t>
            </a:r>
            <a:endParaRPr lang="en-US" dirty="0" smtClean="0"/>
          </a:p>
          <a:p>
            <a:pPr>
              <a:buFont typeface="Wingdings" panose="05000000000000000000" pitchFamily="2" charset="2"/>
              <a:buChar char="ü"/>
            </a:pPr>
            <a:r>
              <a:rPr lang="en-US" dirty="0" smtClean="0"/>
              <a:t>manage </a:t>
            </a:r>
            <a:r>
              <a:rPr lang="en-US" dirty="0"/>
              <a:t>electricity use at critical moments, </a:t>
            </a:r>
            <a:endParaRPr lang="en-US" dirty="0" smtClean="0"/>
          </a:p>
          <a:p>
            <a:pPr>
              <a:buFont typeface="Wingdings" panose="05000000000000000000" pitchFamily="2" charset="2"/>
              <a:buChar char="ü"/>
            </a:pPr>
            <a:r>
              <a:rPr lang="en-US" dirty="0" smtClean="0"/>
              <a:t>preventing </a:t>
            </a:r>
            <a:r>
              <a:rPr lang="en-US" dirty="0"/>
              <a:t>blackouts, </a:t>
            </a:r>
            <a:endParaRPr lang="en-US" dirty="0" smtClean="0"/>
          </a:p>
          <a:p>
            <a:pPr>
              <a:buFont typeface="Wingdings" panose="05000000000000000000" pitchFamily="2" charset="2"/>
              <a:buChar char="ü"/>
            </a:pPr>
            <a:r>
              <a:rPr lang="en-US" dirty="0" smtClean="0"/>
              <a:t> provide </a:t>
            </a:r>
            <a:r>
              <a:rPr lang="en-US" dirty="0"/>
              <a:t>real savings </a:t>
            </a:r>
            <a:r>
              <a:rPr lang="en-US" dirty="0" smtClean="0"/>
              <a:t>to facility owner/managers</a:t>
            </a:r>
          </a:p>
          <a:p>
            <a:r>
              <a:rPr lang="en-US" b="1" dirty="0"/>
              <a:t>Reaching net-zero carbon emissions </a:t>
            </a:r>
            <a:r>
              <a:rPr lang="en-US" b="1" dirty="0" smtClean="0"/>
              <a:t>(most polluting) from </a:t>
            </a:r>
            <a:r>
              <a:rPr lang="en-US" b="1" dirty="0"/>
              <a:t>harder-to-abate sectors </a:t>
            </a:r>
            <a:endParaRPr lang="en-US" b="1" dirty="0" smtClean="0"/>
          </a:p>
          <a:p>
            <a:pPr>
              <a:buFont typeface="Wingdings" panose="05000000000000000000" pitchFamily="2" charset="2"/>
              <a:buChar char="ü"/>
            </a:pPr>
            <a:r>
              <a:rPr lang="en-US" dirty="0" smtClean="0"/>
              <a:t>cement</a:t>
            </a:r>
            <a:r>
              <a:rPr lang="en-US" dirty="0"/>
              <a:t>, steel, plastics, trucking, shipping and aviation, </a:t>
            </a:r>
            <a:endParaRPr lang="en-US" dirty="0" smtClean="0"/>
          </a:p>
          <a:p>
            <a:pPr>
              <a:buFont typeface="Wingdings" panose="05000000000000000000" pitchFamily="2" charset="2"/>
              <a:buChar char="ü"/>
            </a:pPr>
            <a:r>
              <a:rPr lang="en-US" dirty="0" smtClean="0"/>
              <a:t>can these reach </a:t>
            </a:r>
            <a:r>
              <a:rPr lang="en-US" dirty="0"/>
              <a:t>net-zero carbon emissions </a:t>
            </a:r>
            <a:r>
              <a:rPr lang="en-US" dirty="0" smtClean="0"/>
              <a:t> say by 2050? </a:t>
            </a:r>
          </a:p>
          <a:p>
            <a:pPr>
              <a:buFont typeface="Wingdings" panose="05000000000000000000" pitchFamily="2" charset="2"/>
              <a:buChar char="Ø"/>
            </a:pPr>
            <a:r>
              <a:rPr lang="en-US" b="1" dirty="0" smtClean="0"/>
              <a:t>HOW CAN </a:t>
            </a:r>
            <a:r>
              <a:rPr lang="en-US" b="1" dirty="0"/>
              <a:t>WE HELP </a:t>
            </a:r>
            <a:r>
              <a:rPr lang="en-US" b="1" dirty="0" smtClean="0"/>
              <a:t>WITH AI ? </a:t>
            </a:r>
            <a:r>
              <a:rPr lang="en-US" b="1" dirty="0"/>
              <a:t>- </a:t>
            </a:r>
            <a:r>
              <a:rPr lang="en-US" dirty="0">
                <a:solidFill>
                  <a:srgbClr val="FF0000"/>
                </a:solidFill>
              </a:rPr>
              <a:t>Because wind, photovoltaic solar, and run-of-river hydroelectric generation all depend on weather conditions, the power of IT systems and their analytical capabilities are all-important</a:t>
            </a:r>
          </a:p>
          <a:p>
            <a:endParaRPr lang="en-US" b="1" dirty="0"/>
          </a:p>
        </p:txBody>
      </p:sp>
    </p:spTree>
    <p:extLst>
      <p:ext uri="{BB962C8B-B14F-4D97-AF65-F5344CB8AC3E}">
        <p14:creationId xmlns:p14="http://schemas.microsoft.com/office/powerpoint/2010/main" val="183937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62000"/>
          </a:xfrm>
        </p:spPr>
        <p:txBody>
          <a:bodyPr>
            <a:normAutofit fontScale="90000"/>
          </a:bodyPr>
          <a:lstStyle/>
          <a:p>
            <a:pPr algn="ctr"/>
            <a:r>
              <a:rPr lang="en-US" dirty="0" smtClean="0"/>
              <a:t/>
            </a:r>
            <a:br>
              <a:rPr lang="en-US" dirty="0" smtClean="0"/>
            </a:br>
            <a:r>
              <a:rPr lang="en-US" sz="4900" b="1" dirty="0" smtClean="0"/>
              <a:t>WHAT’S AI &amp; IT’S ROLE ENERGY TRANSITION</a:t>
            </a:r>
            <a:br>
              <a:rPr lang="en-US" sz="4900" b="1" dirty="0" smtClean="0"/>
            </a:br>
            <a:endParaRPr lang="en-US" sz="4900" b="1" dirty="0"/>
          </a:p>
        </p:txBody>
      </p:sp>
      <p:sp>
        <p:nvSpPr>
          <p:cNvPr id="4" name="Text Placeholder 3"/>
          <p:cNvSpPr>
            <a:spLocks noGrp="1"/>
          </p:cNvSpPr>
          <p:nvPr>
            <p:ph type="body" idx="1"/>
          </p:nvPr>
        </p:nvSpPr>
        <p:spPr>
          <a:xfrm>
            <a:off x="0" y="762001"/>
            <a:ext cx="5997575" cy="823912"/>
          </a:xfrm>
        </p:spPr>
        <p:txBody>
          <a:bodyPr>
            <a:normAutofit fontScale="92500" lnSpcReduction="20000"/>
          </a:bodyPr>
          <a:lstStyle/>
          <a:p>
            <a:pPr algn="r"/>
            <a:r>
              <a:rPr lang="en-US" dirty="0"/>
              <a:t>WHAT’S </a:t>
            </a:r>
            <a:r>
              <a:rPr lang="en-US" dirty="0" smtClean="0"/>
              <a:t>AI? </a:t>
            </a:r>
            <a:r>
              <a:rPr lang="en-US" dirty="0"/>
              <a:t>- </a:t>
            </a:r>
            <a:r>
              <a:rPr lang="en-US" b="0" dirty="0">
                <a:solidFill>
                  <a:srgbClr val="FF0000"/>
                </a:solidFill>
              </a:rPr>
              <a:t>advancing frontier in power electronics and power engineering, the ability to predict megawatt-hours generated </a:t>
            </a:r>
          </a:p>
        </p:txBody>
      </p:sp>
      <p:sp>
        <p:nvSpPr>
          <p:cNvPr id="5" name="Content Placeholder 4"/>
          <p:cNvSpPr>
            <a:spLocks noGrp="1"/>
          </p:cNvSpPr>
          <p:nvPr>
            <p:ph sz="half" idx="2"/>
          </p:nvPr>
        </p:nvSpPr>
        <p:spPr>
          <a:xfrm>
            <a:off x="0" y="1793875"/>
            <a:ext cx="5997575" cy="4937124"/>
          </a:xfrm>
        </p:spPr>
        <p:txBody>
          <a:bodyPr>
            <a:noAutofit/>
          </a:bodyPr>
          <a:lstStyle/>
          <a:p>
            <a:r>
              <a:rPr lang="en-US" b="1" dirty="0"/>
              <a:t>These techniques provide powerful tools </a:t>
            </a:r>
            <a:r>
              <a:rPr lang="en-US" b="1" dirty="0" smtClean="0"/>
              <a:t>for: </a:t>
            </a:r>
          </a:p>
          <a:p>
            <a:pPr>
              <a:buFont typeface="Wingdings" panose="05000000000000000000" pitchFamily="2" charset="2"/>
              <a:buChar char="ü"/>
            </a:pPr>
            <a:r>
              <a:rPr lang="en-US" dirty="0" smtClean="0"/>
              <a:t>design</a:t>
            </a:r>
            <a:r>
              <a:rPr lang="en-US" dirty="0"/>
              <a:t>, </a:t>
            </a:r>
            <a:endParaRPr lang="en-US" dirty="0" smtClean="0"/>
          </a:p>
          <a:p>
            <a:pPr>
              <a:buFont typeface="Wingdings" panose="05000000000000000000" pitchFamily="2" charset="2"/>
              <a:buChar char="ü"/>
            </a:pPr>
            <a:r>
              <a:rPr lang="en-US" dirty="0" smtClean="0"/>
              <a:t>simulation</a:t>
            </a:r>
            <a:r>
              <a:rPr lang="en-US" dirty="0"/>
              <a:t>, </a:t>
            </a:r>
            <a:endParaRPr lang="en-US" dirty="0" smtClean="0"/>
          </a:p>
          <a:p>
            <a:pPr>
              <a:buFont typeface="Wingdings" panose="05000000000000000000" pitchFamily="2" charset="2"/>
              <a:buChar char="ü"/>
            </a:pPr>
            <a:r>
              <a:rPr lang="en-US" dirty="0" smtClean="0"/>
              <a:t>control</a:t>
            </a:r>
            <a:r>
              <a:rPr lang="en-US" dirty="0"/>
              <a:t>, </a:t>
            </a:r>
            <a:endParaRPr lang="en-US" dirty="0" smtClean="0"/>
          </a:p>
          <a:p>
            <a:pPr>
              <a:buFont typeface="Wingdings" panose="05000000000000000000" pitchFamily="2" charset="2"/>
              <a:buChar char="ü"/>
            </a:pPr>
            <a:r>
              <a:rPr lang="en-US" dirty="0" smtClean="0"/>
              <a:t>estimation</a:t>
            </a:r>
            <a:r>
              <a:rPr lang="en-US" dirty="0"/>
              <a:t>, </a:t>
            </a:r>
            <a:endParaRPr lang="en-US" dirty="0" smtClean="0"/>
          </a:p>
          <a:p>
            <a:pPr>
              <a:buFont typeface="Wingdings" panose="05000000000000000000" pitchFamily="2" charset="2"/>
              <a:buChar char="ü"/>
            </a:pPr>
            <a:r>
              <a:rPr lang="en-US" dirty="0" smtClean="0"/>
              <a:t>fault </a:t>
            </a:r>
            <a:r>
              <a:rPr lang="en-US" dirty="0"/>
              <a:t>diagnostics, and </a:t>
            </a:r>
            <a:endParaRPr lang="en-US" dirty="0" smtClean="0"/>
          </a:p>
          <a:p>
            <a:pPr>
              <a:buFont typeface="Wingdings" panose="05000000000000000000" pitchFamily="2" charset="2"/>
              <a:buChar char="ü"/>
            </a:pPr>
            <a:r>
              <a:rPr lang="en-US" dirty="0" smtClean="0"/>
              <a:t>fault-tolerant </a:t>
            </a:r>
            <a:r>
              <a:rPr lang="en-US" dirty="0"/>
              <a:t>control </a:t>
            </a:r>
            <a:endParaRPr lang="en-US" dirty="0" smtClean="0"/>
          </a:p>
          <a:p>
            <a:pPr>
              <a:buFont typeface="Wingdings" panose="05000000000000000000" pitchFamily="2" charset="2"/>
              <a:buChar char="Ø"/>
            </a:pPr>
            <a:r>
              <a:rPr lang="en-US" dirty="0" smtClean="0"/>
              <a:t> </a:t>
            </a:r>
            <a:r>
              <a:rPr lang="en-US" b="1" dirty="0">
                <a:solidFill>
                  <a:srgbClr val="FF0000"/>
                </a:solidFill>
              </a:rPr>
              <a:t>smart grid (SG) and </a:t>
            </a:r>
            <a:endParaRPr lang="en-US" b="1" dirty="0" smtClean="0">
              <a:solidFill>
                <a:srgbClr val="FF0000"/>
              </a:solidFill>
            </a:endParaRPr>
          </a:p>
          <a:p>
            <a:pPr>
              <a:buFont typeface="Wingdings" panose="05000000000000000000" pitchFamily="2" charset="2"/>
              <a:buChar char="Ø"/>
            </a:pPr>
            <a:r>
              <a:rPr lang="en-US" b="1" dirty="0" smtClean="0">
                <a:solidFill>
                  <a:srgbClr val="FF0000"/>
                </a:solidFill>
              </a:rPr>
              <a:t>Renewable Energy Systems </a:t>
            </a:r>
            <a:r>
              <a:rPr lang="en-US" b="1" dirty="0">
                <a:solidFill>
                  <a:srgbClr val="FF0000"/>
                </a:solidFill>
              </a:rPr>
              <a:t>(RESs</a:t>
            </a:r>
            <a:r>
              <a:rPr lang="en-US" b="1" dirty="0" smtClean="0">
                <a:solidFill>
                  <a:srgbClr val="FF0000"/>
                </a:solidFill>
              </a:rPr>
              <a:t>)</a:t>
            </a:r>
            <a:endParaRPr lang="en-US" b="1" dirty="0">
              <a:solidFill>
                <a:srgbClr val="FF0000"/>
              </a:solidFill>
            </a:endParaRPr>
          </a:p>
        </p:txBody>
      </p:sp>
      <p:sp>
        <p:nvSpPr>
          <p:cNvPr id="6" name="Text Placeholder 5"/>
          <p:cNvSpPr>
            <a:spLocks noGrp="1"/>
          </p:cNvSpPr>
          <p:nvPr>
            <p:ph type="body" sz="quarter" idx="3"/>
          </p:nvPr>
        </p:nvSpPr>
        <p:spPr>
          <a:xfrm>
            <a:off x="6172200" y="762001"/>
            <a:ext cx="6019800" cy="823912"/>
          </a:xfrm>
        </p:spPr>
        <p:txBody>
          <a:bodyPr/>
          <a:lstStyle/>
          <a:p>
            <a:r>
              <a:rPr lang="en-US" dirty="0" smtClean="0"/>
              <a:t>AI TECHNIQUES</a:t>
            </a:r>
            <a:endParaRPr lang="en-US" dirty="0"/>
          </a:p>
        </p:txBody>
      </p:sp>
      <p:sp>
        <p:nvSpPr>
          <p:cNvPr id="7" name="Content Placeholder 6"/>
          <p:cNvSpPr>
            <a:spLocks noGrp="1"/>
          </p:cNvSpPr>
          <p:nvPr>
            <p:ph sz="quarter" idx="4"/>
          </p:nvPr>
        </p:nvSpPr>
        <p:spPr>
          <a:xfrm>
            <a:off x="6172200" y="1793874"/>
            <a:ext cx="5922963" cy="4937125"/>
          </a:xfrm>
        </p:spPr>
        <p:txBody>
          <a:bodyPr>
            <a:normAutofit fontScale="62500" lnSpcReduction="20000"/>
          </a:bodyPr>
          <a:lstStyle/>
          <a:p>
            <a:pPr>
              <a:lnSpc>
                <a:spcPct val="150000"/>
              </a:lnSpc>
            </a:pPr>
            <a:r>
              <a:rPr lang="en-US" dirty="0"/>
              <a:t>Expert Systems (ES), </a:t>
            </a:r>
            <a:endParaRPr lang="en-US" dirty="0" smtClean="0"/>
          </a:p>
          <a:p>
            <a:pPr>
              <a:lnSpc>
                <a:spcPct val="150000"/>
              </a:lnSpc>
            </a:pPr>
            <a:r>
              <a:rPr lang="en-US" dirty="0"/>
              <a:t>F</a:t>
            </a:r>
            <a:r>
              <a:rPr lang="en-US" dirty="0" smtClean="0"/>
              <a:t>uzzy Logic </a:t>
            </a:r>
            <a:r>
              <a:rPr lang="en-US" dirty="0"/>
              <a:t>(FL), </a:t>
            </a:r>
            <a:endParaRPr lang="en-US" dirty="0" smtClean="0"/>
          </a:p>
          <a:p>
            <a:pPr>
              <a:lnSpc>
                <a:spcPct val="150000"/>
              </a:lnSpc>
            </a:pPr>
            <a:r>
              <a:rPr lang="en-US" dirty="0" smtClean="0"/>
              <a:t>Artificial Neural Network </a:t>
            </a:r>
            <a:r>
              <a:rPr lang="en-US" dirty="0"/>
              <a:t>(ANN) or </a:t>
            </a:r>
            <a:endParaRPr lang="en-US" dirty="0" smtClean="0"/>
          </a:p>
          <a:p>
            <a:pPr>
              <a:lnSpc>
                <a:spcPct val="150000"/>
              </a:lnSpc>
            </a:pPr>
            <a:r>
              <a:rPr lang="en-US" dirty="0" smtClean="0"/>
              <a:t>neural </a:t>
            </a:r>
            <a:r>
              <a:rPr lang="en-US" dirty="0"/>
              <a:t>network (NNW), and </a:t>
            </a:r>
            <a:endParaRPr lang="en-US" dirty="0" smtClean="0"/>
          </a:p>
          <a:p>
            <a:pPr>
              <a:lnSpc>
                <a:spcPct val="150000"/>
              </a:lnSpc>
            </a:pPr>
            <a:r>
              <a:rPr lang="en-US" dirty="0" smtClean="0"/>
              <a:t>genetic </a:t>
            </a:r>
            <a:r>
              <a:rPr lang="en-US" dirty="0"/>
              <a:t>algorithms or </a:t>
            </a:r>
            <a:endParaRPr lang="en-US" dirty="0" smtClean="0"/>
          </a:p>
          <a:p>
            <a:pPr>
              <a:lnSpc>
                <a:spcPct val="150000"/>
              </a:lnSpc>
            </a:pPr>
            <a:r>
              <a:rPr lang="en-US" dirty="0" smtClean="0"/>
              <a:t>evolutionary </a:t>
            </a:r>
            <a:r>
              <a:rPr lang="en-US" dirty="0"/>
              <a:t>computation</a:t>
            </a:r>
            <a:r>
              <a:rPr lang="en-US" dirty="0" smtClean="0"/>
              <a:t>.</a:t>
            </a:r>
          </a:p>
          <a:p>
            <a:pPr>
              <a:lnSpc>
                <a:spcPct val="150000"/>
              </a:lnSpc>
              <a:buFont typeface="Wingdings" panose="05000000000000000000" pitchFamily="2" charset="2"/>
              <a:buChar char="ü"/>
            </a:pPr>
            <a:r>
              <a:rPr lang="en-US" dirty="0" smtClean="0"/>
              <a:t>DeepMind by google/forecasting </a:t>
            </a:r>
            <a:r>
              <a:rPr lang="en-US" b="1" dirty="0" smtClean="0">
                <a:solidFill>
                  <a:srgbClr val="FF0000"/>
                </a:solidFill>
              </a:rPr>
              <a:t>– weather vs production</a:t>
            </a:r>
            <a:r>
              <a:rPr lang="en-US" dirty="0" smtClean="0"/>
              <a:t>/NN/ML</a:t>
            </a:r>
          </a:p>
          <a:p>
            <a:pPr>
              <a:lnSpc>
                <a:spcPct val="150000"/>
              </a:lnSpc>
              <a:buFont typeface="Wingdings" panose="05000000000000000000" pitchFamily="2" charset="2"/>
              <a:buChar char="ü"/>
            </a:pPr>
            <a:r>
              <a:rPr lang="en-US" dirty="0" err="1" smtClean="0"/>
              <a:t>Omexom</a:t>
            </a:r>
            <a:r>
              <a:rPr lang="en-US" dirty="0" smtClean="0"/>
              <a:t> adds Storage – </a:t>
            </a:r>
            <a:r>
              <a:rPr lang="en-US" b="1" dirty="0" smtClean="0">
                <a:solidFill>
                  <a:srgbClr val="FF0000"/>
                </a:solidFill>
              </a:rPr>
              <a:t>production shortfall vs saving excess production</a:t>
            </a:r>
            <a:endParaRPr lang="en-US" b="1" dirty="0">
              <a:solidFill>
                <a:srgbClr val="FF0000"/>
              </a:solidFill>
            </a:endParaRPr>
          </a:p>
        </p:txBody>
      </p:sp>
    </p:spTree>
    <p:extLst>
      <p:ext uri="{BB962C8B-B14F-4D97-AF65-F5344CB8AC3E}">
        <p14:creationId xmlns:p14="http://schemas.microsoft.com/office/powerpoint/2010/main" val="394508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 calcmode="lin" valueType="num">
                                      <p:cBhvr additive="base">
                                        <p:cTn id="3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3" end="3"/>
                                            </p:txEl>
                                          </p:spTgt>
                                        </p:tgtEl>
                                        <p:attrNameLst>
                                          <p:attrName>style.visibility</p:attrName>
                                        </p:attrNameLst>
                                      </p:cBhvr>
                                      <p:to>
                                        <p:strVal val="visible"/>
                                      </p:to>
                                    </p:set>
                                    <p:anim calcmode="lin" valueType="num">
                                      <p:cBhvr additive="base">
                                        <p:cTn id="4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4" end="4"/>
                                            </p:txEl>
                                          </p:spTgt>
                                        </p:tgtEl>
                                        <p:attrNameLst>
                                          <p:attrName>style.visibility</p:attrName>
                                        </p:attrNameLst>
                                      </p:cBhvr>
                                      <p:to>
                                        <p:strVal val="visible"/>
                                      </p:to>
                                    </p:set>
                                    <p:anim calcmode="lin" valueType="num">
                                      <p:cBhvr additive="base">
                                        <p:cTn id="4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5" end="5"/>
                                            </p:txEl>
                                          </p:spTgt>
                                        </p:tgtEl>
                                        <p:attrNameLst>
                                          <p:attrName>style.visibility</p:attrName>
                                        </p:attrNameLst>
                                      </p:cBhvr>
                                      <p:to>
                                        <p:strVal val="visible"/>
                                      </p:to>
                                    </p:set>
                                    <p:anim calcmode="lin" valueType="num">
                                      <p:cBhvr additive="base">
                                        <p:cTn id="5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6" end="6"/>
                                            </p:txEl>
                                          </p:spTgt>
                                        </p:tgtEl>
                                        <p:attrNameLst>
                                          <p:attrName>style.visibility</p:attrName>
                                        </p:attrNameLst>
                                      </p:cBhvr>
                                      <p:to>
                                        <p:strVal val="visible"/>
                                      </p:to>
                                    </p:set>
                                    <p:anim calcmode="lin" valueType="num">
                                      <p:cBhvr additive="base">
                                        <p:cTn id="6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7" end="7"/>
                                            </p:txEl>
                                          </p:spTgt>
                                        </p:tgtEl>
                                        <p:attrNameLst>
                                          <p:attrName>style.visibility</p:attrName>
                                        </p:attrNameLst>
                                      </p:cBhvr>
                                      <p:to>
                                        <p:strVal val="visible"/>
                                      </p:to>
                                    </p:set>
                                    <p:anim calcmode="lin" valueType="num">
                                      <p:cBhvr additive="base">
                                        <p:cTn id="6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8" end="8"/>
                                            </p:txEl>
                                          </p:spTgt>
                                        </p:tgtEl>
                                        <p:attrNameLst>
                                          <p:attrName>style.visibility</p:attrName>
                                        </p:attrNameLst>
                                      </p:cBhvr>
                                      <p:to>
                                        <p:strVal val="visible"/>
                                      </p:to>
                                    </p:set>
                                    <p:anim calcmode="lin" valueType="num">
                                      <p:cBhvr additive="base">
                                        <p:cTn id="73"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7">
                                            <p:txEl>
                                              <p:pRg st="0" end="0"/>
                                            </p:txEl>
                                          </p:spTgt>
                                        </p:tgtEl>
                                        <p:attrNameLst>
                                          <p:attrName>style.visibility</p:attrName>
                                        </p:attrNameLst>
                                      </p:cBhvr>
                                      <p:to>
                                        <p:strVal val="visible"/>
                                      </p:to>
                                    </p:set>
                                    <p:anim calcmode="lin" valueType="num">
                                      <p:cBhvr additive="base">
                                        <p:cTn id="7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7">
                                            <p:txEl>
                                              <p:pRg st="1" end="1"/>
                                            </p:txEl>
                                          </p:spTgt>
                                        </p:tgtEl>
                                        <p:attrNameLst>
                                          <p:attrName>style.visibility</p:attrName>
                                        </p:attrNameLst>
                                      </p:cBhvr>
                                      <p:to>
                                        <p:strVal val="visible"/>
                                      </p:to>
                                    </p:set>
                                    <p:anim calcmode="lin" valueType="num">
                                      <p:cBhvr additive="base">
                                        <p:cTn id="8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7">
                                            <p:txEl>
                                              <p:pRg st="2" end="2"/>
                                            </p:txEl>
                                          </p:spTgt>
                                        </p:tgtEl>
                                        <p:attrNameLst>
                                          <p:attrName>style.visibility</p:attrName>
                                        </p:attrNameLst>
                                      </p:cBhvr>
                                      <p:to>
                                        <p:strVal val="visible"/>
                                      </p:to>
                                    </p:set>
                                    <p:anim calcmode="lin" valueType="num">
                                      <p:cBhvr additive="base">
                                        <p:cTn id="9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7">
                                            <p:txEl>
                                              <p:pRg st="3" end="3"/>
                                            </p:txEl>
                                          </p:spTgt>
                                        </p:tgtEl>
                                        <p:attrNameLst>
                                          <p:attrName>style.visibility</p:attrName>
                                        </p:attrNameLst>
                                      </p:cBhvr>
                                      <p:to>
                                        <p:strVal val="visible"/>
                                      </p:to>
                                    </p:set>
                                    <p:anim calcmode="lin" valueType="num">
                                      <p:cBhvr additive="base">
                                        <p:cTn id="9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7">
                                            <p:txEl>
                                              <p:pRg st="4" end="4"/>
                                            </p:txEl>
                                          </p:spTgt>
                                        </p:tgtEl>
                                        <p:attrNameLst>
                                          <p:attrName>style.visibility</p:attrName>
                                        </p:attrNameLst>
                                      </p:cBhvr>
                                      <p:to>
                                        <p:strVal val="visible"/>
                                      </p:to>
                                    </p:set>
                                    <p:anim calcmode="lin" valueType="num">
                                      <p:cBhvr additive="base">
                                        <p:cTn id="10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7">
                                            <p:txEl>
                                              <p:pRg st="5" end="5"/>
                                            </p:txEl>
                                          </p:spTgt>
                                        </p:tgtEl>
                                        <p:attrNameLst>
                                          <p:attrName>style.visibility</p:attrName>
                                        </p:attrNameLst>
                                      </p:cBhvr>
                                      <p:to>
                                        <p:strVal val="visible"/>
                                      </p:to>
                                    </p:set>
                                    <p:anim calcmode="lin" valueType="num">
                                      <p:cBhvr additive="base">
                                        <p:cTn id="10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7">
                                            <p:txEl>
                                              <p:pRg st="6" end="6"/>
                                            </p:txEl>
                                          </p:spTgt>
                                        </p:tgtEl>
                                        <p:attrNameLst>
                                          <p:attrName>style.visibility</p:attrName>
                                        </p:attrNameLst>
                                      </p:cBhvr>
                                      <p:to>
                                        <p:strVal val="visible"/>
                                      </p:to>
                                    </p:set>
                                    <p:anim calcmode="lin" valueType="num">
                                      <p:cBhvr additive="base">
                                        <p:cTn id="11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7">
                                            <p:txEl>
                                              <p:pRg st="7" end="7"/>
                                            </p:txEl>
                                          </p:spTgt>
                                        </p:tgtEl>
                                        <p:attrNameLst>
                                          <p:attrName>style.visibility</p:attrName>
                                        </p:attrNameLst>
                                      </p:cBhvr>
                                      <p:to>
                                        <p:strVal val="visible"/>
                                      </p:to>
                                    </p:set>
                                    <p:anim calcmode="lin" valueType="num">
                                      <p:cBhvr additive="base">
                                        <p:cTn id="12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5" grpId="0" build="p"/>
      <p:bldP spid="6" grpId="0" build="p"/>
      <p:bldP spid="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fontScale="90000"/>
          </a:bodyPr>
          <a:lstStyle/>
          <a:p>
            <a:pPr algn="ctr"/>
            <a:r>
              <a:rPr lang="en-US" dirty="0" smtClean="0"/>
              <a:t/>
            </a:r>
            <a:br>
              <a:rPr lang="en-US" dirty="0" smtClean="0"/>
            </a:br>
            <a:r>
              <a:rPr lang="en-US" sz="4900" b="1" dirty="0" smtClean="0"/>
              <a:t>APPLICATION OF CLEAN ENERGY IN THE 21ST CENTURY </a:t>
            </a:r>
            <a:r>
              <a:rPr lang="en-US" sz="4900" b="1" dirty="0" smtClean="0"/>
              <a:t>- How </a:t>
            </a:r>
            <a:r>
              <a:rPr lang="en-US" sz="4900" b="1" dirty="0" smtClean="0"/>
              <a:t>can AI Help?</a:t>
            </a:r>
            <a:br>
              <a:rPr lang="en-US" sz="4900" b="1" dirty="0" smtClean="0"/>
            </a:br>
            <a:endParaRPr lang="en-US" b="1" dirty="0"/>
          </a:p>
        </p:txBody>
      </p:sp>
      <p:sp>
        <p:nvSpPr>
          <p:cNvPr id="3" name="Content Placeholder 2"/>
          <p:cNvSpPr>
            <a:spLocks noGrp="1"/>
          </p:cNvSpPr>
          <p:nvPr>
            <p:ph idx="1"/>
          </p:nvPr>
        </p:nvSpPr>
        <p:spPr>
          <a:xfrm>
            <a:off x="0" y="1253330"/>
            <a:ext cx="12192000" cy="5604669"/>
          </a:xfrm>
        </p:spPr>
        <p:txBody>
          <a:bodyPr>
            <a:normAutofit/>
          </a:bodyPr>
          <a:lstStyle/>
          <a:p>
            <a:r>
              <a:rPr lang="en-US" b="1" dirty="0" smtClean="0"/>
              <a:t>Energy Resiliency for </a:t>
            </a:r>
            <a:r>
              <a:rPr lang="en-US" b="1" dirty="0" err="1" smtClean="0"/>
              <a:t>offgrids</a:t>
            </a:r>
            <a:r>
              <a:rPr lang="en-US" b="1" dirty="0" smtClean="0"/>
              <a:t>/rural/beaches etc</a:t>
            </a:r>
          </a:p>
          <a:p>
            <a:pPr algn="just">
              <a:buFont typeface="Wingdings" panose="05000000000000000000" pitchFamily="2" charset="2"/>
              <a:buChar char="ü"/>
            </a:pPr>
            <a:r>
              <a:rPr lang="en-US" dirty="0">
                <a:solidFill>
                  <a:srgbClr val="FF0000"/>
                </a:solidFill>
              </a:rPr>
              <a:t>ensuring a </a:t>
            </a:r>
            <a:r>
              <a:rPr lang="en-US" dirty="0" smtClean="0">
                <a:solidFill>
                  <a:srgbClr val="FF0000"/>
                </a:solidFill>
              </a:rPr>
              <a:t>business/community/facility </a:t>
            </a:r>
            <a:r>
              <a:rPr lang="en-US" dirty="0">
                <a:solidFill>
                  <a:srgbClr val="FF0000"/>
                </a:solidFill>
              </a:rPr>
              <a:t>has a reliable, regular supply of energy and contingency measures in place in the event </a:t>
            </a:r>
            <a:r>
              <a:rPr lang="en-US" dirty="0" smtClean="0">
                <a:solidFill>
                  <a:srgbClr val="FF0000"/>
                </a:solidFill>
              </a:rPr>
              <a:t>of/mitigate </a:t>
            </a:r>
            <a:r>
              <a:rPr lang="en-US" dirty="0">
                <a:solidFill>
                  <a:srgbClr val="FF0000"/>
                </a:solidFill>
              </a:rPr>
              <a:t>a power </a:t>
            </a:r>
            <a:r>
              <a:rPr lang="en-US" dirty="0" smtClean="0">
                <a:solidFill>
                  <a:srgbClr val="FF0000"/>
                </a:solidFill>
              </a:rPr>
              <a:t>failure</a:t>
            </a:r>
          </a:p>
          <a:p>
            <a:pPr algn="just">
              <a:buFont typeface="Wingdings" panose="05000000000000000000" pitchFamily="2" charset="2"/>
              <a:buChar char="Ø"/>
            </a:pPr>
            <a:r>
              <a:rPr lang="en-US" dirty="0"/>
              <a:t>large-scale energy storage </a:t>
            </a:r>
            <a:r>
              <a:rPr lang="en-US" dirty="0" smtClean="0"/>
              <a:t>projects</a:t>
            </a:r>
          </a:p>
          <a:p>
            <a:pPr algn="just">
              <a:buFont typeface="Wingdings" panose="05000000000000000000" pitchFamily="2" charset="2"/>
              <a:buChar char="Ø"/>
            </a:pPr>
            <a:r>
              <a:rPr lang="en-US" dirty="0"/>
              <a:t>innovative </a:t>
            </a:r>
            <a:r>
              <a:rPr lang="en-US" dirty="0" err="1" smtClean="0"/>
              <a:t>microgrids</a:t>
            </a:r>
            <a:endParaRPr lang="en-US" dirty="0" smtClean="0"/>
          </a:p>
          <a:p>
            <a:pPr algn="just">
              <a:buFont typeface="Wingdings" panose="05000000000000000000" pitchFamily="2" charset="2"/>
              <a:buChar char="Ø"/>
            </a:pPr>
            <a:r>
              <a:rPr lang="en-US" dirty="0" err="1"/>
              <a:t>microgrid</a:t>
            </a:r>
            <a:r>
              <a:rPr lang="en-US" dirty="0"/>
              <a:t> </a:t>
            </a:r>
            <a:r>
              <a:rPr lang="en-US" dirty="0" smtClean="0"/>
              <a:t>tariffs</a:t>
            </a:r>
          </a:p>
          <a:p>
            <a:pPr algn="just"/>
            <a:r>
              <a:rPr lang="en-US" b="1" dirty="0" smtClean="0"/>
              <a:t>Clean Mobility : </a:t>
            </a:r>
            <a:r>
              <a:rPr lang="en-US" dirty="0" smtClean="0"/>
              <a:t>transformation from polluted cities to clean cities by green commuting</a:t>
            </a:r>
          </a:p>
          <a:p>
            <a:pPr algn="just">
              <a:buFont typeface="Wingdings" panose="05000000000000000000" pitchFamily="2" charset="2"/>
              <a:buChar char="ü"/>
            </a:pPr>
            <a:r>
              <a:rPr lang="en-US" dirty="0" smtClean="0"/>
              <a:t>Transform the way we move goods </a:t>
            </a:r>
            <a:r>
              <a:rPr lang="en-US" dirty="0"/>
              <a:t>and people move in </a:t>
            </a:r>
            <a:r>
              <a:rPr lang="en-US" dirty="0" smtClean="0"/>
              <a:t>cities </a:t>
            </a:r>
            <a:r>
              <a:rPr lang="en-US" dirty="0"/>
              <a:t>by identifying, integrating, implementing and scaling cost-effective and clean pilot </a:t>
            </a:r>
            <a:r>
              <a:rPr lang="en-US" dirty="0" smtClean="0"/>
              <a:t>projects</a:t>
            </a:r>
          </a:p>
        </p:txBody>
      </p:sp>
    </p:spTree>
    <p:extLst>
      <p:ext uri="{BB962C8B-B14F-4D97-AF65-F5344CB8AC3E}">
        <p14:creationId xmlns:p14="http://schemas.microsoft.com/office/powerpoint/2010/main" val="2536268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fontScale="90000"/>
          </a:bodyPr>
          <a:lstStyle/>
          <a:p>
            <a:pPr algn="ctr"/>
            <a:r>
              <a:rPr lang="en-US" dirty="0" smtClean="0"/>
              <a:t/>
            </a:r>
            <a:br>
              <a:rPr lang="en-US" dirty="0" smtClean="0"/>
            </a:br>
            <a:r>
              <a:rPr lang="en-US" dirty="0" smtClean="0"/>
              <a:t>APPLICATION OF CLEAN ENERGY IN THE 21ST </a:t>
            </a:r>
            <a:r>
              <a:rPr lang="en-US" dirty="0" smtClean="0"/>
              <a:t>CENTURY - </a:t>
            </a:r>
            <a:r>
              <a:rPr lang="en-US" dirty="0" smtClean="0">
                <a:solidFill>
                  <a:srgbClr val="FF0000"/>
                </a:solidFill>
              </a:rPr>
              <a:t>THOTS</a:t>
            </a:r>
            <a:r>
              <a:rPr lang="en-US" dirty="0" smtClean="0"/>
              <a:t/>
            </a:r>
            <a:br>
              <a:rPr lang="en-US" dirty="0" smtClean="0"/>
            </a:br>
            <a:endParaRPr lang="en-US" dirty="0"/>
          </a:p>
        </p:txBody>
      </p:sp>
      <p:sp>
        <p:nvSpPr>
          <p:cNvPr id="3" name="Content Placeholder 2"/>
          <p:cNvSpPr>
            <a:spLocks noGrp="1"/>
          </p:cNvSpPr>
          <p:nvPr>
            <p:ph idx="1"/>
          </p:nvPr>
        </p:nvSpPr>
        <p:spPr>
          <a:xfrm>
            <a:off x="0" y="1253330"/>
            <a:ext cx="12192000" cy="5604669"/>
          </a:xfrm>
        </p:spPr>
        <p:txBody>
          <a:bodyPr>
            <a:normAutofit/>
          </a:bodyPr>
          <a:lstStyle/>
          <a:p>
            <a:pPr>
              <a:lnSpc>
                <a:spcPct val="150000"/>
              </a:lnSpc>
            </a:pPr>
            <a:r>
              <a:rPr lang="en-US" b="1" dirty="0"/>
              <a:t>Create platforms and host mobility summits </a:t>
            </a:r>
          </a:p>
          <a:p>
            <a:pPr>
              <a:lnSpc>
                <a:spcPct val="150000"/>
              </a:lnSpc>
            </a:pPr>
            <a:r>
              <a:rPr lang="en-US" b="1" dirty="0">
                <a:solidFill>
                  <a:srgbClr val="FF0000"/>
                </a:solidFill>
              </a:rPr>
              <a:t>We’re not producing or assembling cars, buses, trucks; can we prepare charging ports?</a:t>
            </a:r>
          </a:p>
          <a:p>
            <a:pPr>
              <a:lnSpc>
                <a:spcPct val="150000"/>
              </a:lnSpc>
            </a:pPr>
            <a:endParaRPr lang="en-US" b="1" dirty="0" smtClean="0"/>
          </a:p>
          <a:p>
            <a:pPr>
              <a:lnSpc>
                <a:spcPct val="150000"/>
              </a:lnSpc>
            </a:pPr>
            <a:r>
              <a:rPr lang="en-US" b="1" dirty="0" smtClean="0"/>
              <a:t>Energy efficient homes</a:t>
            </a:r>
          </a:p>
          <a:p>
            <a:pPr>
              <a:lnSpc>
                <a:spcPct val="150000"/>
              </a:lnSpc>
              <a:buFont typeface="Wingdings" panose="05000000000000000000" pitchFamily="2" charset="2"/>
              <a:buChar char="ü"/>
            </a:pPr>
            <a:r>
              <a:rPr lang="en-US" dirty="0" smtClean="0"/>
              <a:t>How can Nigerian homes be made more energy efficient &amp; cost effective?</a:t>
            </a:r>
          </a:p>
          <a:p>
            <a:pPr marL="0" indent="0">
              <a:lnSpc>
                <a:spcPct val="150000"/>
              </a:lnSpc>
              <a:buNone/>
            </a:pPr>
            <a:endParaRPr lang="en-US" dirty="0" smtClean="0"/>
          </a:p>
          <a:p>
            <a:pPr marL="0" marR="0" indent="0" algn="just">
              <a:lnSpc>
                <a:spcPct val="107000"/>
              </a:lnSpc>
              <a:spcBef>
                <a:spcPts val="0"/>
              </a:spcBef>
              <a:spcAft>
                <a:spcPts val="1950"/>
              </a:spcAft>
              <a:buNone/>
            </a:pPr>
            <a:endParaRPr lang="en-US" b="1" dirty="0" smtClean="0">
              <a:solidFill>
                <a:srgbClr val="222222"/>
              </a:solidFill>
              <a:highlight>
                <a:srgbClr val="FFFF00"/>
              </a:highligh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547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fontScale="90000"/>
          </a:bodyPr>
          <a:lstStyle/>
          <a:p>
            <a:pPr algn="ctr"/>
            <a:r>
              <a:rPr lang="en-US" dirty="0" smtClean="0"/>
              <a:t/>
            </a:r>
            <a:br>
              <a:rPr lang="en-US" dirty="0" smtClean="0"/>
            </a:br>
            <a:r>
              <a:rPr lang="en-US" sz="4900" b="1" dirty="0" smtClean="0"/>
              <a:t>AI IN THE POWER INDUSTRY</a:t>
            </a:r>
            <a:br>
              <a:rPr lang="en-US" sz="4900" b="1" dirty="0" smtClean="0"/>
            </a:br>
            <a:endParaRPr lang="en-US" sz="4900" b="1" dirty="0"/>
          </a:p>
        </p:txBody>
      </p:sp>
      <p:sp>
        <p:nvSpPr>
          <p:cNvPr id="3" name="Content Placeholder 2"/>
          <p:cNvSpPr>
            <a:spLocks noGrp="1"/>
          </p:cNvSpPr>
          <p:nvPr>
            <p:ph idx="1"/>
          </p:nvPr>
        </p:nvSpPr>
        <p:spPr>
          <a:xfrm>
            <a:off x="0" y="1253330"/>
            <a:ext cx="12192000" cy="5604669"/>
          </a:xfrm>
        </p:spPr>
        <p:txBody>
          <a:bodyPr>
            <a:normAutofit fontScale="92500" lnSpcReduction="20000"/>
          </a:bodyPr>
          <a:lstStyle/>
          <a:p>
            <a:pPr marL="0" lvl="0" algn="just">
              <a:lnSpc>
                <a:spcPct val="107000"/>
              </a:lnSpc>
              <a:spcBef>
                <a:spcPts val="0"/>
              </a:spcBef>
              <a:spcAft>
                <a:spcPts val="1950"/>
              </a:spcAft>
            </a:pPr>
            <a:r>
              <a:rPr lang="en-US" b="1" dirty="0">
                <a:solidFill>
                  <a:prstClr val="black"/>
                </a:solidFill>
                <a:latin typeface="Verdana" panose="020B0604030504040204" pitchFamily="34" charset="0"/>
                <a:ea typeface="Times New Roman" panose="02020603050405020304" pitchFamily="18" charset="0"/>
                <a:cs typeface="Times New Roman" panose="02020603050405020304" pitchFamily="18" charset="0"/>
              </a:rPr>
              <a:t>AI-determined Energy forecasts</a:t>
            </a:r>
            <a:endParaRPr lang="en-US"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indent="-457200" algn="just">
              <a:lnSpc>
                <a:spcPct val="107000"/>
              </a:lnSpc>
              <a:spcBef>
                <a:spcPts val="0"/>
              </a:spcBef>
              <a:spcAft>
                <a:spcPts val="1950"/>
              </a:spcAft>
              <a:buFont typeface="Wingdings" panose="05000000000000000000" pitchFamily="2" charset="2"/>
              <a:buChar char="ü"/>
            </a:pPr>
            <a:r>
              <a:rPr lang="en-US" dirty="0">
                <a:solidFill>
                  <a:prstClr val="black"/>
                </a:solidFill>
                <a:latin typeface="Verdana" panose="020B0604030504040204" pitchFamily="34" charset="0"/>
                <a:ea typeface="Times New Roman" panose="02020603050405020304" pitchFamily="18" charset="0"/>
                <a:cs typeface="Times New Roman" panose="02020603050405020304" pitchFamily="18" charset="0"/>
              </a:rPr>
              <a:t>assisting utility companies to decide when to use wind energy </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indent="-457200" algn="just">
              <a:lnSpc>
                <a:spcPct val="107000"/>
              </a:lnSpc>
              <a:spcBef>
                <a:spcPts val="0"/>
              </a:spcBef>
              <a:spcAft>
                <a:spcPts val="1950"/>
              </a:spcAft>
              <a:buFont typeface="Wingdings" panose="05000000000000000000" pitchFamily="2" charset="2"/>
              <a:buChar char="ü"/>
            </a:pPr>
            <a:r>
              <a:rPr lang="en-US" dirty="0">
                <a:solidFill>
                  <a:prstClr val="black"/>
                </a:solidFill>
                <a:latin typeface="Verdana" panose="020B0604030504040204" pitchFamily="34" charset="0"/>
                <a:ea typeface="Times New Roman" panose="02020603050405020304" pitchFamily="18" charset="0"/>
                <a:cs typeface="Times New Roman" panose="02020603050405020304" pitchFamily="18" charset="0"/>
              </a:rPr>
              <a:t>able to provide the same for solar energy forecasts</a:t>
            </a:r>
          </a:p>
          <a:p>
            <a:pPr lvl="0" indent="-457200" algn="just">
              <a:lnSpc>
                <a:spcPct val="107000"/>
              </a:lnSpc>
              <a:spcBef>
                <a:spcPts val="0"/>
              </a:spcBef>
              <a:spcAft>
                <a:spcPts val="1950"/>
              </a:spcAft>
              <a:buFont typeface="Wingdings" panose="05000000000000000000" pitchFamily="2" charset="2"/>
              <a:buChar char="ü"/>
            </a:pPr>
            <a:r>
              <a:rPr lang="en-US" dirty="0">
                <a:solidFill>
                  <a:prstClr val="black"/>
                </a:solidFill>
                <a:latin typeface="Verdana" panose="020B0604030504040204" pitchFamily="34" charset="0"/>
                <a:ea typeface="Verdana" panose="020B0604030504040204" pitchFamily="34" charset="0"/>
                <a:cs typeface="Times New Roman" panose="02020603050405020304" pitchFamily="18" charset="0"/>
              </a:rPr>
              <a:t>ML system that can assist in </a:t>
            </a:r>
            <a:r>
              <a:rPr lang="en-US" b="1" dirty="0">
                <a:solidFill>
                  <a:prstClr val="black"/>
                </a:solidFill>
                <a:latin typeface="Verdana" panose="020B0604030504040204" pitchFamily="34" charset="0"/>
                <a:ea typeface="Verdana" panose="020B0604030504040204" pitchFamily="34" charset="0"/>
                <a:cs typeface="Times New Roman" panose="02020603050405020304" pitchFamily="18" charset="0"/>
              </a:rPr>
              <a:t>forecasting weather patterns </a:t>
            </a:r>
            <a:r>
              <a:rPr lang="en-US" dirty="0" err="1">
                <a:solidFill>
                  <a:prstClr val="black"/>
                </a:solidFill>
                <a:latin typeface="Verdana" panose="020B0604030504040204" pitchFamily="34" charset="0"/>
                <a:ea typeface="Verdana" panose="020B0604030504040204" pitchFamily="34" charset="0"/>
                <a:cs typeface="Times New Roman" panose="02020603050405020304" pitchFamily="18" charset="0"/>
              </a:rPr>
              <a:t>e,g</a:t>
            </a:r>
            <a:r>
              <a:rPr lang="en-US" dirty="0">
                <a:solidFill>
                  <a:prstClr val="black"/>
                </a:solidFill>
                <a:latin typeface="Verdana" panose="020B0604030504040204" pitchFamily="34" charset="0"/>
                <a:ea typeface="Verdana" panose="020B0604030504040204" pitchFamily="34" charset="0"/>
                <a:cs typeface="Times New Roman" panose="02020603050405020304" pitchFamily="18" charset="0"/>
              </a:rPr>
              <a:t> Self-Learning Weather Model and Renewable Energy Forecasting Technology (SMT), that analyzes data acquired from weather stations, solar plants, wind farms, and weather </a:t>
            </a:r>
            <a:r>
              <a:rPr lang="en-US"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satellites</a:t>
            </a:r>
          </a:p>
          <a:p>
            <a:pPr lvl="0" indent="-457200" algn="just">
              <a:lnSpc>
                <a:spcPct val="107000"/>
              </a:lnSpc>
              <a:spcBef>
                <a:spcPts val="0"/>
              </a:spcBef>
              <a:spcAft>
                <a:spcPts val="1950"/>
              </a:spcAft>
              <a:buFont typeface="Wingdings" panose="05000000000000000000" pitchFamily="2" charset="2"/>
              <a:buChar char="ü"/>
            </a:pPr>
            <a:r>
              <a:rPr lang="en-US"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helps </a:t>
            </a:r>
            <a:r>
              <a:rPr lang="en-US" dirty="0">
                <a:solidFill>
                  <a:prstClr val="black"/>
                </a:solidFill>
                <a:latin typeface="Verdana" panose="020B0604030504040204" pitchFamily="34" charset="0"/>
                <a:ea typeface="Verdana" panose="020B0604030504040204" pitchFamily="34" charset="0"/>
                <a:cs typeface="Times New Roman" panose="02020603050405020304" pitchFamily="18" charset="0"/>
              </a:rPr>
              <a:t>to predict renewable energy capabilities </a:t>
            </a:r>
            <a:r>
              <a:rPr lang="en-US"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in </a:t>
            </a:r>
            <a:r>
              <a:rPr lang="en-US" dirty="0">
                <a:solidFill>
                  <a:prstClr val="black"/>
                </a:solidFill>
                <a:latin typeface="Verdana" panose="020B0604030504040204" pitchFamily="34" charset="0"/>
                <a:ea typeface="Verdana" panose="020B0604030504040204" pitchFamily="34" charset="0"/>
                <a:cs typeface="Times New Roman" panose="02020603050405020304" pitchFamily="18" charset="0"/>
              </a:rPr>
              <a:t>advance</a:t>
            </a:r>
            <a:r>
              <a:rPr lang="en-US"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a:t>
            </a:r>
          </a:p>
          <a:p>
            <a:pPr lvl="0" indent="-457200" algn="just">
              <a:lnSpc>
                <a:spcPct val="107000"/>
              </a:lnSpc>
              <a:spcBef>
                <a:spcPts val="0"/>
              </a:spcBef>
              <a:spcAft>
                <a:spcPts val="1950"/>
              </a:spcAft>
              <a:buFont typeface="Wingdings" panose="05000000000000000000" pitchFamily="2" charset="2"/>
              <a:buChar char="ü"/>
            </a:pPr>
            <a:r>
              <a:rPr lang="en-US"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using </a:t>
            </a:r>
            <a:r>
              <a:rPr lang="en-US" dirty="0">
                <a:solidFill>
                  <a:prstClr val="black"/>
                </a:solidFill>
                <a:latin typeface="Verdana" panose="020B0604030504040204" pitchFamily="34" charset="0"/>
                <a:ea typeface="Verdana" panose="020B0604030504040204" pitchFamily="34" charset="0"/>
                <a:cs typeface="Times New Roman" panose="02020603050405020304" pitchFamily="18" charset="0"/>
              </a:rPr>
              <a:t>DeepMind ML system </a:t>
            </a:r>
            <a:r>
              <a:rPr lang="en-US"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 </a:t>
            </a:r>
            <a:r>
              <a:rPr lang="en-US" dirty="0">
                <a:solidFill>
                  <a:prstClr val="black"/>
                </a:solidFill>
                <a:latin typeface="Verdana" panose="020B0604030504040204" pitchFamily="34" charset="0"/>
                <a:ea typeface="Verdana" panose="020B0604030504040204" pitchFamily="34" charset="0"/>
                <a:cs typeface="Times New Roman" panose="02020603050405020304" pitchFamily="18" charset="0"/>
              </a:rPr>
              <a:t>data centers has </a:t>
            </a:r>
            <a:r>
              <a:rPr lang="en-US"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the capacity to </a:t>
            </a:r>
            <a:r>
              <a:rPr lang="en-US" dirty="0">
                <a:solidFill>
                  <a:prstClr val="black"/>
                </a:solidFill>
                <a:latin typeface="Verdana" panose="020B0604030504040204" pitchFamily="34" charset="0"/>
                <a:ea typeface="Verdana" panose="020B0604030504040204" pitchFamily="34" charset="0"/>
                <a:cs typeface="Times New Roman" panose="02020603050405020304" pitchFamily="18" charset="0"/>
              </a:rPr>
              <a:t>reduce the amount of energy used for </a:t>
            </a:r>
            <a:r>
              <a:rPr lang="en-US"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cooling </a:t>
            </a:r>
            <a:r>
              <a:rPr lang="en-US" b="1"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(implying more energy efficient/reduction in energy consumption)</a:t>
            </a:r>
            <a:endParaRPr lang="en-US" b="1" dirty="0">
              <a:solidFill>
                <a:prstClr val="black"/>
              </a:solidFill>
              <a:latin typeface="Verdana" panose="020B0604030504040204" pitchFamily="34" charset="0"/>
              <a:ea typeface="Verdana" panose="020B0604030504040204" pitchFamily="34" charset="0"/>
              <a:cs typeface="Times New Roman" panose="02020603050405020304" pitchFamily="18" charset="0"/>
            </a:endParaRPr>
          </a:p>
          <a:p>
            <a:pPr marL="0" marR="0" indent="0" algn="just">
              <a:lnSpc>
                <a:spcPct val="107000"/>
              </a:lnSpc>
              <a:spcBef>
                <a:spcPts val="0"/>
              </a:spcBef>
              <a:spcAft>
                <a:spcPts val="1950"/>
              </a:spcAft>
              <a:buNone/>
            </a:pPr>
            <a:endParaRPr lang="en-US" b="1" dirty="0" smtClean="0">
              <a:solidFill>
                <a:srgbClr val="222222"/>
              </a:solidFill>
              <a:highlight>
                <a:srgbClr val="FFFF00"/>
              </a:highligh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802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fontScale="90000"/>
          </a:bodyPr>
          <a:lstStyle/>
          <a:p>
            <a:pPr algn="ctr"/>
            <a:r>
              <a:rPr lang="en-US" dirty="0" smtClean="0"/>
              <a:t/>
            </a:r>
            <a:br>
              <a:rPr lang="en-US" dirty="0" smtClean="0"/>
            </a:br>
            <a:r>
              <a:rPr lang="en-US" sz="4900" b="1" dirty="0" smtClean="0"/>
              <a:t>AI IN THE POWER INDUSTRY</a:t>
            </a:r>
            <a:br>
              <a:rPr lang="en-US" sz="4900" b="1" dirty="0" smtClean="0"/>
            </a:br>
            <a:endParaRPr lang="en-US" sz="4900" b="1" dirty="0"/>
          </a:p>
        </p:txBody>
      </p:sp>
      <p:sp>
        <p:nvSpPr>
          <p:cNvPr id="3" name="Content Placeholder 2"/>
          <p:cNvSpPr>
            <a:spLocks noGrp="1"/>
          </p:cNvSpPr>
          <p:nvPr>
            <p:ph idx="1"/>
          </p:nvPr>
        </p:nvSpPr>
        <p:spPr>
          <a:xfrm>
            <a:off x="0" y="1253330"/>
            <a:ext cx="12192000" cy="5604669"/>
          </a:xfrm>
        </p:spPr>
        <p:txBody>
          <a:bodyPr>
            <a:normAutofit/>
          </a:bodyPr>
          <a:lstStyle/>
          <a:p>
            <a:pPr marL="0" marR="0">
              <a:lnSpc>
                <a:spcPct val="107000"/>
              </a:lnSpc>
              <a:spcBef>
                <a:spcPts val="0"/>
              </a:spcBef>
              <a:spcAft>
                <a:spcPts val="1950"/>
              </a:spcAft>
            </a:pPr>
            <a:r>
              <a:rPr lang="en-US" b="1" dirty="0">
                <a:solidFill>
                  <a:srgbClr val="222222"/>
                </a:solidFill>
                <a:latin typeface="Verdana" panose="020B0604030504040204" pitchFamily="34" charset="0"/>
                <a:ea typeface="Times New Roman" panose="02020603050405020304" pitchFamily="18" charset="0"/>
                <a:cs typeface="Times New Roman" panose="02020603050405020304" pitchFamily="18" charset="0"/>
              </a:rPr>
              <a:t>Energy Consumption </a:t>
            </a:r>
            <a:r>
              <a:rPr lang="en-US" b="1" dirty="0" smtClean="0">
                <a:solidFill>
                  <a:srgbClr val="222222"/>
                </a:solidFill>
                <a:latin typeface="Verdana" panose="020B0604030504040204" pitchFamily="34" charset="0"/>
                <a:ea typeface="Times New Roman" panose="02020603050405020304" pitchFamily="18" charset="0"/>
                <a:cs typeface="Times New Roman" panose="02020603050405020304" pitchFamily="18" charset="0"/>
              </a:rPr>
              <a:t>Considerations</a:t>
            </a:r>
          </a:p>
          <a:p>
            <a:pPr marL="114300" marR="0" indent="-342900">
              <a:lnSpc>
                <a:spcPct val="107000"/>
              </a:lnSpc>
              <a:spcBef>
                <a:spcPts val="0"/>
              </a:spcBef>
              <a:spcAft>
                <a:spcPts val="1950"/>
              </a:spcAft>
              <a:buFont typeface="Wingdings" panose="05000000000000000000" pitchFamily="2" charset="2"/>
              <a:buChar char="ü"/>
            </a:pPr>
            <a:r>
              <a:rPr lang="en-US" sz="2400" dirty="0" smtClean="0">
                <a:latin typeface="Calibri" panose="020F0502020204030204" pitchFamily="34" charset="0"/>
                <a:ea typeface="Calibri" panose="020F0502020204030204" pitchFamily="34" charset="0"/>
                <a:cs typeface="Times New Roman" panose="02020603050405020304" pitchFamily="18" charset="0"/>
              </a:rPr>
              <a:t>smoothening energy  </a:t>
            </a:r>
            <a:r>
              <a:rPr lang="en-US" sz="2400" dirty="0">
                <a:latin typeface="Calibri" panose="020F0502020204030204" pitchFamily="34" charset="0"/>
                <a:ea typeface="Calibri" panose="020F0502020204030204" pitchFamily="34" charset="0"/>
                <a:cs typeface="Times New Roman" panose="02020603050405020304" pitchFamily="18" charset="0"/>
              </a:rPr>
              <a:t>flow </a:t>
            </a:r>
            <a:r>
              <a:rPr lang="en-US" sz="2400" dirty="0" smtClean="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from generation to </a:t>
            </a:r>
            <a:r>
              <a:rPr lang="en-US" sz="2400" dirty="0" smtClean="0">
                <a:latin typeface="Calibri" panose="020F0502020204030204" pitchFamily="34" charset="0"/>
                <a:ea typeface="Calibri" panose="020F0502020204030204" pitchFamily="34" charset="0"/>
                <a:cs typeface="Times New Roman" panose="02020603050405020304" pitchFamily="18" charset="0"/>
              </a:rPr>
              <a:t>consumption</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smtClean="0">
                <a:latin typeface="Calibri" panose="020F0502020204030204" pitchFamily="34" charset="0"/>
                <a:ea typeface="Calibri" panose="020F0502020204030204" pitchFamily="34" charset="0"/>
                <a:cs typeface="Times New Roman" panose="02020603050405020304" pitchFamily="18" charset="0"/>
              </a:rPr>
              <a:t>by intelligent demand side flexibility</a:t>
            </a:r>
          </a:p>
          <a:p>
            <a:pPr marL="114300" marR="0" indent="-342900">
              <a:lnSpc>
                <a:spcPct val="107000"/>
              </a:lnSpc>
              <a:spcBef>
                <a:spcPts val="0"/>
              </a:spcBef>
              <a:spcAft>
                <a:spcPts val="1950"/>
              </a:spcAft>
              <a:buFont typeface="Wingdings" panose="05000000000000000000" pitchFamily="2" charset="2"/>
              <a:buChar char="ü"/>
            </a:pPr>
            <a:r>
              <a:rPr lang="en-US" sz="2400" dirty="0">
                <a:latin typeface="Calibri" panose="020F0502020204030204" pitchFamily="34" charset="0"/>
                <a:ea typeface="Calibri" panose="020F0502020204030204" pitchFamily="34" charset="0"/>
                <a:cs typeface="Times New Roman" panose="02020603050405020304" pitchFamily="18" charset="0"/>
              </a:rPr>
              <a:t>solar and wind are dependent on the weather, are </a:t>
            </a:r>
            <a:r>
              <a:rPr lang="en-US" sz="2400" dirty="0" smtClean="0">
                <a:latin typeface="Calibri" panose="020F0502020204030204" pitchFamily="34" charset="0"/>
                <a:ea typeface="Calibri" panose="020F0502020204030204" pitchFamily="34" charset="0"/>
                <a:cs typeface="Times New Roman" panose="02020603050405020304" pitchFamily="18" charset="0"/>
              </a:rPr>
              <a:t>unpredictable</a:t>
            </a:r>
          </a:p>
          <a:p>
            <a:pPr marL="114300" marR="0" indent="-342900">
              <a:lnSpc>
                <a:spcPct val="107000"/>
              </a:lnSpc>
              <a:spcBef>
                <a:spcPts val="0"/>
              </a:spcBef>
              <a:spcAft>
                <a:spcPts val="1950"/>
              </a:spcAft>
              <a:buFont typeface="Wingdings" panose="05000000000000000000" pitchFamily="2" charset="2"/>
              <a:buChar char="ü"/>
            </a:pPr>
            <a:r>
              <a:rPr lang="en-US" sz="2400" dirty="0">
                <a:latin typeface="Calibri" panose="020F0502020204030204" pitchFamily="34" charset="0"/>
                <a:ea typeface="Calibri" panose="020F0502020204030204" pitchFamily="34" charset="0"/>
                <a:cs typeface="Times New Roman" panose="02020603050405020304" pitchFamily="18" charset="0"/>
              </a:rPr>
              <a:t>deployment of AI/ML technologies can resolve this issue </a:t>
            </a:r>
          </a:p>
          <a:p>
            <a:pPr marL="114300" marR="0" indent="-342900">
              <a:lnSpc>
                <a:spcPct val="107000"/>
              </a:lnSpc>
              <a:spcBef>
                <a:spcPts val="0"/>
              </a:spcBef>
              <a:spcAft>
                <a:spcPts val="1950"/>
              </a:spcAft>
              <a:buFont typeface="Wingdings" panose="05000000000000000000" pitchFamily="2" charset="2"/>
              <a:buChar char="ü"/>
            </a:pPr>
            <a:r>
              <a:rPr lang="en-US" sz="2400" dirty="0" smtClean="0">
                <a:latin typeface="Calibri" panose="020F0502020204030204" pitchFamily="34" charset="0"/>
                <a:ea typeface="Calibri" panose="020F0502020204030204" pitchFamily="34" charset="0"/>
                <a:cs typeface="Times New Roman" panose="02020603050405020304" pitchFamily="18" charset="0"/>
              </a:rPr>
              <a:t> apply </a:t>
            </a:r>
            <a:r>
              <a:rPr lang="en-US" sz="2400" dirty="0">
                <a:latin typeface="Calibri" panose="020F0502020204030204" pitchFamily="34" charset="0"/>
                <a:ea typeface="Calibri" panose="020F0502020204030204" pitchFamily="34" charset="0"/>
                <a:cs typeface="Times New Roman" panose="02020603050405020304" pitchFamily="18" charset="0"/>
              </a:rPr>
              <a:t>measures such as ML applications for the data generated by advanced sensors, smart meters and intelligent devices </a:t>
            </a:r>
            <a:r>
              <a:rPr lang="en-US" sz="2400" dirty="0" smtClean="0">
                <a:latin typeface="Calibri" panose="020F0502020204030204" pitchFamily="34" charset="0"/>
                <a:ea typeface="Calibri" panose="020F0502020204030204" pitchFamily="34" charset="0"/>
                <a:cs typeface="Times New Roman" panose="02020603050405020304" pitchFamily="18" charset="0"/>
              </a:rPr>
              <a:t>beyond-the-meters</a:t>
            </a:r>
          </a:p>
          <a:p>
            <a:pPr marL="114300" marR="0" indent="-342900">
              <a:lnSpc>
                <a:spcPct val="107000"/>
              </a:lnSpc>
              <a:spcBef>
                <a:spcPts val="0"/>
              </a:spcBef>
              <a:spcAft>
                <a:spcPts val="1950"/>
              </a:spcAft>
              <a:buFont typeface="Wingdings" panose="05000000000000000000" pitchFamily="2" charset="2"/>
              <a:buChar char="ü"/>
            </a:pPr>
            <a:r>
              <a:rPr lang="en-US" sz="2400" dirty="0" smtClean="0">
                <a:latin typeface="Calibri" panose="020F0502020204030204" pitchFamily="34" charset="0"/>
                <a:ea typeface="Calibri" panose="020F0502020204030204" pitchFamily="34" charset="0"/>
                <a:cs typeface="Times New Roman" panose="02020603050405020304" pitchFamily="18" charset="0"/>
              </a:rPr>
              <a:t>Allows knowledge of how appliances behave at specific times and over a time period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230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fontScale="90000"/>
          </a:bodyPr>
          <a:lstStyle/>
          <a:p>
            <a:pPr algn="ctr"/>
            <a:r>
              <a:rPr lang="en-US" dirty="0" smtClean="0"/>
              <a:t/>
            </a:r>
            <a:br>
              <a:rPr lang="en-US" dirty="0" smtClean="0"/>
            </a:br>
            <a:r>
              <a:rPr lang="en-US" sz="4900" b="1" dirty="0" smtClean="0"/>
              <a:t>AI IN THE POWER INDUSTRY</a:t>
            </a:r>
            <a:br>
              <a:rPr lang="en-US" sz="4900" b="1" dirty="0" smtClean="0"/>
            </a:br>
            <a:endParaRPr lang="en-US" sz="4900" b="1" dirty="0"/>
          </a:p>
        </p:txBody>
      </p:sp>
      <p:sp>
        <p:nvSpPr>
          <p:cNvPr id="3" name="Content Placeholder 2"/>
          <p:cNvSpPr>
            <a:spLocks noGrp="1"/>
          </p:cNvSpPr>
          <p:nvPr>
            <p:ph idx="1"/>
          </p:nvPr>
        </p:nvSpPr>
        <p:spPr>
          <a:xfrm>
            <a:off x="0" y="1253330"/>
            <a:ext cx="12192000" cy="5604669"/>
          </a:xfrm>
        </p:spPr>
        <p:txBody>
          <a:bodyPr>
            <a:normAutofit fontScale="85000" lnSpcReduction="10000"/>
          </a:bodyPr>
          <a:lstStyle/>
          <a:p>
            <a:pPr marL="0" marR="0">
              <a:lnSpc>
                <a:spcPct val="107000"/>
              </a:lnSpc>
              <a:spcBef>
                <a:spcPts val="0"/>
              </a:spcBef>
              <a:spcAft>
                <a:spcPts val="1950"/>
              </a:spcAft>
            </a:pPr>
            <a:r>
              <a:rPr lang="en-US" sz="2400" b="1" dirty="0">
                <a:latin typeface="Calibri" panose="020F0502020204030204" pitchFamily="34" charset="0"/>
                <a:ea typeface="Calibri" panose="020F0502020204030204" pitchFamily="34" charset="0"/>
                <a:cs typeface="Times New Roman" panose="02020603050405020304" pitchFamily="18" charset="0"/>
              </a:rPr>
              <a:t>intelligent Home Energy Management System (HEMS</a:t>
            </a:r>
            <a:r>
              <a:rPr lang="en-US" sz="2400" b="1"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07000"/>
              </a:lnSpc>
              <a:spcBef>
                <a:spcPts val="0"/>
              </a:spcBef>
              <a:spcAft>
                <a:spcPts val="1950"/>
              </a:spcAft>
              <a:buFont typeface="Wingdings" panose="05000000000000000000" pitchFamily="2" charset="2"/>
              <a:buChar char="ü"/>
            </a:pPr>
            <a:r>
              <a:rPr lang="en-US" sz="2400" dirty="0">
                <a:latin typeface="Calibri" panose="020F0502020204030204" pitchFamily="34" charset="0"/>
                <a:ea typeface="Calibri" panose="020F0502020204030204" pitchFamily="34" charset="0"/>
                <a:cs typeface="Times New Roman" panose="02020603050405020304" pitchFamily="18" charset="0"/>
              </a:rPr>
              <a:t>employing an AI system called </a:t>
            </a:r>
            <a:r>
              <a:rPr lang="en-US" sz="2400" b="1" dirty="0" err="1">
                <a:latin typeface="Calibri" panose="020F0502020204030204" pitchFamily="34" charset="0"/>
                <a:ea typeface="Calibri" panose="020F0502020204030204" pitchFamily="34" charset="0"/>
                <a:cs typeface="Times New Roman" panose="02020603050405020304" pitchFamily="18" charset="0"/>
              </a:rPr>
              <a:t>GridSense</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smtClean="0">
                <a:latin typeface="Calibri" panose="020F0502020204030204" pitchFamily="34" charset="0"/>
                <a:ea typeface="Calibri" panose="020F0502020204030204" pitchFamily="34" charset="0"/>
                <a:cs typeface="Times New Roman" panose="02020603050405020304" pitchFamily="18" charset="0"/>
              </a:rPr>
              <a:t>to </a:t>
            </a:r>
            <a:r>
              <a:rPr lang="en-US" sz="2400" dirty="0">
                <a:latin typeface="Calibri" panose="020F0502020204030204" pitchFamily="34" charset="0"/>
                <a:ea typeface="Calibri" panose="020F0502020204030204" pitchFamily="34" charset="0"/>
                <a:cs typeface="Times New Roman" panose="02020603050405020304" pitchFamily="18" charset="0"/>
              </a:rPr>
              <a:t>better understand user behavior to ensure optimized energy </a:t>
            </a:r>
            <a:r>
              <a:rPr lang="en-US" sz="2400" dirty="0" smtClean="0">
                <a:latin typeface="Calibri" panose="020F0502020204030204" pitchFamily="34" charset="0"/>
                <a:ea typeface="Calibri" panose="020F0502020204030204" pitchFamily="34" charset="0"/>
                <a:cs typeface="Times New Roman" panose="02020603050405020304" pitchFamily="18" charset="0"/>
              </a:rPr>
              <a:t>use</a:t>
            </a:r>
          </a:p>
          <a:p>
            <a:pPr marR="0">
              <a:lnSpc>
                <a:spcPct val="107000"/>
              </a:lnSpc>
              <a:spcBef>
                <a:spcPts val="0"/>
              </a:spcBef>
              <a:spcAft>
                <a:spcPts val="1950"/>
              </a:spcAft>
              <a:buFont typeface="Wingdings" panose="05000000000000000000" pitchFamily="2" charset="2"/>
              <a:buChar char="§"/>
            </a:pPr>
            <a:r>
              <a:rPr lang="en-US" sz="2400" b="1" dirty="0" smtClean="0">
                <a:latin typeface="Calibri" panose="020F0502020204030204" pitchFamily="34" charset="0"/>
                <a:ea typeface="Calibri" panose="020F0502020204030204" pitchFamily="34" charset="0"/>
                <a:cs typeface="Times New Roman" panose="02020603050405020304" pitchFamily="18" charset="0"/>
              </a:rPr>
              <a:t>OTHER AI APPLICATIONS</a:t>
            </a:r>
          </a:p>
          <a:p>
            <a:pPr marR="0">
              <a:lnSpc>
                <a:spcPct val="107000"/>
              </a:lnSpc>
              <a:spcBef>
                <a:spcPts val="0"/>
              </a:spcBef>
              <a:spcAft>
                <a:spcPts val="1950"/>
              </a:spcAft>
            </a:pPr>
            <a:r>
              <a:rPr lang="en-US" sz="2400" b="1" dirty="0">
                <a:latin typeface="Calibri" panose="020F0502020204030204" pitchFamily="34" charset="0"/>
                <a:ea typeface="Calibri" panose="020F0502020204030204" pitchFamily="34" charset="0"/>
                <a:cs typeface="Times New Roman" panose="02020603050405020304" pitchFamily="18" charset="0"/>
              </a:rPr>
              <a:t>Power Grid </a:t>
            </a:r>
            <a:r>
              <a:rPr lang="en-US" sz="2400" b="1" dirty="0" smtClean="0">
                <a:latin typeface="Calibri" panose="020F0502020204030204" pitchFamily="34" charset="0"/>
                <a:ea typeface="Calibri" panose="020F0502020204030204" pitchFamily="34" charset="0"/>
                <a:cs typeface="Times New Roman" panose="02020603050405020304" pitchFamily="18" charset="0"/>
              </a:rPr>
              <a:t>Efficiencies </a:t>
            </a:r>
            <a:r>
              <a:rPr lang="en-US"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(AGEING &amp; </a:t>
            </a:r>
            <a:r>
              <a:rPr lang="en-US" sz="2400" dirty="0" smtClean="0">
                <a:solidFill>
                  <a:srgbClr val="FF0000"/>
                </a:solidFill>
              </a:rPr>
              <a:t>MASSIVE</a:t>
            </a:r>
            <a:r>
              <a:rPr lang="en-US"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LY CENTRALIZED)</a:t>
            </a:r>
          </a:p>
          <a:p>
            <a:pPr marR="0">
              <a:lnSpc>
                <a:spcPct val="107000"/>
              </a:lnSpc>
              <a:spcBef>
                <a:spcPts val="0"/>
              </a:spcBef>
              <a:spcAft>
                <a:spcPts val="1950"/>
              </a:spcAft>
              <a:buFont typeface="Wingdings" panose="05000000000000000000" pitchFamily="2" charset="2"/>
              <a:buChar char="ü"/>
            </a:pPr>
            <a:r>
              <a:rPr lang="en-US" sz="2400" b="1" dirty="0" smtClean="0">
                <a:latin typeface="Calibri" panose="020F0502020204030204" pitchFamily="34" charset="0"/>
                <a:ea typeface="Calibri" panose="020F0502020204030204" pitchFamily="34" charset="0"/>
                <a:cs typeface="Times New Roman" panose="02020603050405020304" pitchFamily="18" charset="0"/>
              </a:rPr>
              <a:t> </a:t>
            </a:r>
            <a:r>
              <a:rPr lang="en-US" sz="2400" dirty="0" smtClean="0">
                <a:latin typeface="Calibri" panose="020F0502020204030204" pitchFamily="34" charset="0"/>
                <a:ea typeface="Calibri" panose="020F0502020204030204" pitchFamily="34" charset="0"/>
                <a:cs typeface="Times New Roman" panose="02020603050405020304" pitchFamily="18" charset="0"/>
              </a:rPr>
              <a:t>(AI Algorithms in </a:t>
            </a:r>
            <a:r>
              <a:rPr lang="en-US" sz="2400" dirty="0">
                <a:latin typeface="Calibri" panose="020F0502020204030204" pitchFamily="34" charset="0"/>
                <a:ea typeface="Calibri" panose="020F0502020204030204" pitchFamily="34" charset="0"/>
                <a:cs typeface="Times New Roman" panose="02020603050405020304" pitchFamily="18" charset="0"/>
              </a:rPr>
              <a:t>combination with other technologies like Big Data, cloud, and Internet of Things (IoT), </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1950"/>
              </a:spcAft>
              <a:buFont typeface="Wingdings" panose="05000000000000000000" pitchFamily="2" charset="2"/>
              <a:buChar char="Ø"/>
            </a:pPr>
            <a:r>
              <a:rPr lang="en-US" sz="2400" dirty="0" smtClean="0">
                <a:latin typeface="Calibri" panose="020F0502020204030204" pitchFamily="34" charset="0"/>
                <a:ea typeface="Calibri" panose="020F0502020204030204" pitchFamily="34" charset="0"/>
                <a:cs typeface="Times New Roman" panose="02020603050405020304" pitchFamily="18" charset="0"/>
              </a:rPr>
              <a:t>AI </a:t>
            </a:r>
            <a:r>
              <a:rPr lang="en-US" sz="2400" dirty="0">
                <a:latin typeface="Calibri" panose="020F0502020204030204" pitchFamily="34" charset="0"/>
                <a:ea typeface="Calibri" panose="020F0502020204030204" pitchFamily="34" charset="0"/>
                <a:cs typeface="Times New Roman" panose="02020603050405020304" pitchFamily="18" charset="0"/>
              </a:rPr>
              <a:t>can support the </a:t>
            </a:r>
            <a:r>
              <a:rPr lang="en-US" sz="2400" b="1" dirty="0">
                <a:latin typeface="Calibri" panose="020F0502020204030204" pitchFamily="34" charset="0"/>
                <a:ea typeface="Calibri" panose="020F0502020204030204" pitchFamily="34" charset="0"/>
                <a:cs typeface="Times New Roman" panose="02020603050405020304" pitchFamily="18" charset="0"/>
              </a:rPr>
              <a:t>active management of electricity grids by improving the accessibility of renewable energy </a:t>
            </a:r>
            <a:r>
              <a:rPr lang="en-US" sz="2400" b="1" dirty="0" smtClean="0">
                <a:latin typeface="Calibri" panose="020F0502020204030204" pitchFamily="34" charset="0"/>
                <a:ea typeface="Calibri" panose="020F0502020204030204" pitchFamily="34" charset="0"/>
                <a:cs typeface="Times New Roman" panose="02020603050405020304" pitchFamily="18" charset="0"/>
              </a:rPr>
              <a:t>sources)</a:t>
            </a:r>
          </a:p>
          <a:p>
            <a:pPr marR="0">
              <a:lnSpc>
                <a:spcPct val="107000"/>
              </a:lnSpc>
              <a:spcBef>
                <a:spcPts val="0"/>
              </a:spcBef>
              <a:spcAft>
                <a:spcPts val="1950"/>
              </a:spcAft>
              <a:buFont typeface="Wingdings" panose="05000000000000000000" pitchFamily="2" charset="2"/>
              <a:buChar char="Ø"/>
            </a:pPr>
            <a:r>
              <a:rPr lang="en-US" sz="2400" dirty="0">
                <a:latin typeface="Calibri" panose="020F0502020204030204" pitchFamily="34" charset="0"/>
                <a:ea typeface="Calibri" panose="020F0502020204030204" pitchFamily="34" charset="0"/>
                <a:cs typeface="Times New Roman" panose="02020603050405020304" pitchFamily="18" charset="0"/>
              </a:rPr>
              <a:t>by improving the accessibility of renewable energy </a:t>
            </a:r>
            <a:r>
              <a:rPr lang="en-US" sz="2400" dirty="0" smtClean="0">
                <a:latin typeface="Calibri" panose="020F0502020204030204" pitchFamily="34" charset="0"/>
                <a:ea typeface="Calibri" panose="020F0502020204030204" pitchFamily="34" charset="0"/>
                <a:cs typeface="Times New Roman" panose="02020603050405020304" pitchFamily="18" charset="0"/>
              </a:rPr>
              <a:t>sources</a:t>
            </a:r>
          </a:p>
          <a:p>
            <a:pPr marR="0">
              <a:lnSpc>
                <a:spcPct val="107000"/>
              </a:lnSpc>
              <a:spcBef>
                <a:spcPts val="0"/>
              </a:spcBef>
              <a:spcAft>
                <a:spcPts val="1950"/>
              </a:spcAft>
              <a:buFont typeface="Wingdings" panose="05000000000000000000" pitchFamily="2" charset="2"/>
              <a:buChar char="Ø"/>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facilitates their inclusion in the </a:t>
            </a:r>
            <a:r>
              <a:rPr lang="en-US" sz="2400" b="1" dirty="0">
                <a:latin typeface="Times New Roman" panose="02020603050405020304" pitchFamily="18" charset="0"/>
                <a:ea typeface="Calibri" panose="020F0502020204030204" pitchFamily="34" charset="0"/>
                <a:cs typeface="Times New Roman" panose="02020603050405020304" pitchFamily="18" charset="0"/>
              </a:rPr>
              <a:t>energy </a:t>
            </a: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mix </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(by mitigating </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the intermittence drawback of renewables, </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reinforcing </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security of supply across the entire electricity </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system; lending </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additional credibility to these new sources of </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energy</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1950"/>
              </a:spcAft>
              <a:buFont typeface="Wingdings" panose="05000000000000000000" pitchFamily="2" charset="2"/>
              <a:buChar char="Ø"/>
            </a:pP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1950"/>
              </a:spcAft>
              <a:buFont typeface="Wingdings" panose="05000000000000000000" pitchFamily="2" charset="2"/>
              <a:buChar char="ü"/>
            </a:pP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1950"/>
              </a:spcAft>
              <a:buFont typeface="Wingdings" panose="05000000000000000000" pitchFamily="2" charset="2"/>
              <a:buChar char="ü"/>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2674600" y="19304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5489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092700" cy="987425"/>
          </a:xfrm>
        </p:spPr>
        <p:txBody>
          <a:bodyPr>
            <a:normAutofit/>
          </a:bodyPr>
          <a:lstStyle/>
          <a:p>
            <a:pPr algn="ctr"/>
            <a:r>
              <a:rPr lang="en-US" sz="2900" b="1" dirty="0">
                <a:solidFill>
                  <a:prstClr val="black"/>
                </a:solidFill>
              </a:rPr>
              <a:t>WORKSHOP PRESENTATION SUMMARY</a:t>
            </a:r>
            <a:endParaRPr lang="en-US" dirty="0"/>
          </a:p>
        </p:txBody>
      </p:sp>
      <p:sp>
        <p:nvSpPr>
          <p:cNvPr id="3" name="Content Placeholder 2"/>
          <p:cNvSpPr>
            <a:spLocks noGrp="1"/>
          </p:cNvSpPr>
          <p:nvPr>
            <p:ph idx="1"/>
          </p:nvPr>
        </p:nvSpPr>
        <p:spPr>
          <a:xfrm>
            <a:off x="5183188" y="987425"/>
            <a:ext cx="6172200" cy="5870575"/>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PROGRESS SURVEY 1/FEEDBACK</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GROUP ACTIVITY 1: IDEA GENERATION</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APPLICATION OF CLEAN ENERGY IN THE 21</a:t>
            </a:r>
            <a:r>
              <a:rPr lang="en-US" b="1" baseline="30000"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ST</a:t>
            </a:r>
            <a:r>
              <a:rPr lang="en-US" b="1"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 CENTURY &amp; POST COVID : SECTORAL AND PERSONAL CASE STUDIES!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US" b="1"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 WHAT SECTORS &amp; WHAT TECH?</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 Placeholder 3"/>
          <p:cNvSpPr>
            <a:spLocks noGrp="1"/>
          </p:cNvSpPr>
          <p:nvPr>
            <p:ph type="body" sz="half" idx="2"/>
          </p:nvPr>
        </p:nvSpPr>
        <p:spPr>
          <a:xfrm>
            <a:off x="72232" y="987425"/>
            <a:ext cx="3932237" cy="3811588"/>
          </a:xfrm>
        </p:spPr>
        <p:txBody>
          <a:bodyPr/>
          <a:lstStyle/>
          <a:p>
            <a:endParaRPr lang="en-US" dirty="0"/>
          </a:p>
        </p:txBody>
      </p:sp>
      <p:pic>
        <p:nvPicPr>
          <p:cNvPr id="5122" name="Picture 2" descr="Business logo design template office or vec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2" y="987425"/>
            <a:ext cx="3750468" cy="381158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2232" y="5295900"/>
            <a:ext cx="3725068" cy="584775"/>
          </a:xfrm>
          <a:prstGeom prst="rect">
            <a:avLst/>
          </a:prstGeom>
          <a:noFill/>
        </p:spPr>
        <p:txBody>
          <a:bodyPr wrap="square" rtlCol="0">
            <a:spAutoFit/>
          </a:bodyPr>
          <a:lstStyle/>
          <a:p>
            <a:r>
              <a:rPr lang="en-US" sz="3200" b="1" dirty="0" smtClean="0"/>
              <a:t>ACADOPRENEUR?!</a:t>
            </a:r>
            <a:endParaRPr lang="en-US" sz="3200" b="1" dirty="0"/>
          </a:p>
        </p:txBody>
      </p:sp>
      <p:sp>
        <p:nvSpPr>
          <p:cNvPr id="6" name="TextBox 5"/>
          <p:cNvSpPr txBox="1"/>
          <p:nvPr/>
        </p:nvSpPr>
        <p:spPr>
          <a:xfrm>
            <a:off x="153988" y="5880675"/>
            <a:ext cx="5029200" cy="1015663"/>
          </a:xfrm>
          <a:prstGeom prst="rect">
            <a:avLst/>
          </a:prstGeom>
          <a:noFill/>
        </p:spPr>
        <p:txBody>
          <a:bodyPr wrap="square" rtlCol="0">
            <a:spAutoFit/>
          </a:bodyPr>
          <a:lstStyle/>
          <a:p>
            <a:r>
              <a:rPr lang="en-US" sz="2000" b="1" dirty="0" smtClean="0"/>
              <a:t>DISRUPTIONS &amp; INNOVATIONS/CURICULUM DEVELOPMENT !!!! </a:t>
            </a:r>
            <a:r>
              <a:rPr lang="en-US" sz="2000" b="1" dirty="0" smtClean="0">
                <a:solidFill>
                  <a:srgbClr val="FF0000"/>
                </a:solidFill>
              </a:rPr>
              <a:t>REFUSE TO MAINTAIN STATUS QUO</a:t>
            </a:r>
            <a:endParaRPr lang="en-US" sz="2000" b="1" dirty="0">
              <a:solidFill>
                <a:srgbClr val="FF0000"/>
              </a:solidFill>
            </a:endParaRPr>
          </a:p>
        </p:txBody>
      </p:sp>
    </p:spTree>
    <p:extLst>
      <p:ext uri="{BB962C8B-B14F-4D97-AF65-F5344CB8AC3E}">
        <p14:creationId xmlns:p14="http://schemas.microsoft.com/office/powerpoint/2010/main" val="156899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additive="base">
                                        <p:cTn id="4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fontScale="90000"/>
          </a:bodyPr>
          <a:lstStyle/>
          <a:p>
            <a:pPr algn="ctr"/>
            <a:r>
              <a:rPr lang="en-US" dirty="0" smtClean="0"/>
              <a:t/>
            </a:r>
            <a:br>
              <a:rPr lang="en-US" dirty="0" smtClean="0"/>
            </a:br>
            <a:r>
              <a:rPr lang="en-US" sz="4900" b="1" dirty="0" smtClean="0"/>
              <a:t>AI IN THE POWER INDUSTRY - </a:t>
            </a:r>
            <a:r>
              <a:rPr lang="en-US" sz="5400" dirty="0">
                <a:solidFill>
                  <a:srgbClr val="222222"/>
                </a:solidFill>
                <a:latin typeface="Verdana" panose="020B0604030504040204" pitchFamily="34" charset="0"/>
                <a:ea typeface="Times New Roman" panose="02020603050405020304" pitchFamily="18" charset="0"/>
                <a:cs typeface="Times New Roman" panose="02020603050405020304" pitchFamily="18" charset="0"/>
              </a:rPr>
              <a:t>AI algorithms can assist energy companies </a:t>
            </a:r>
            <a:r>
              <a:rPr lang="en-US" sz="5400" dirty="0" smtClean="0">
                <a:solidFill>
                  <a:srgbClr val="222222"/>
                </a:solidFill>
                <a:latin typeface="Verdana" panose="020B0604030504040204" pitchFamily="34" charset="0"/>
                <a:ea typeface="Times New Roman" panose="02020603050405020304" pitchFamily="18" charset="0"/>
                <a:cs typeface="Times New Roman" panose="02020603050405020304" pitchFamily="18" charset="0"/>
              </a:rPr>
              <a:t>?</a:t>
            </a:r>
            <a:r>
              <a:rPr lang="en-US" sz="4900" b="1" dirty="0" smtClean="0"/>
              <a:t/>
            </a:r>
            <a:br>
              <a:rPr lang="en-US" sz="4900" b="1" dirty="0" smtClean="0"/>
            </a:br>
            <a:endParaRPr lang="en-US" sz="4900" b="1" dirty="0"/>
          </a:p>
        </p:txBody>
      </p:sp>
      <p:sp>
        <p:nvSpPr>
          <p:cNvPr id="3" name="Content Placeholder 2"/>
          <p:cNvSpPr>
            <a:spLocks noGrp="1"/>
          </p:cNvSpPr>
          <p:nvPr>
            <p:ph idx="1"/>
          </p:nvPr>
        </p:nvSpPr>
        <p:spPr>
          <a:xfrm>
            <a:off x="0" y="1253330"/>
            <a:ext cx="12192000" cy="5604669"/>
          </a:xfrm>
        </p:spPr>
        <p:txBody>
          <a:bodyPr>
            <a:normAutofit/>
          </a:bodyPr>
          <a:lstStyle/>
          <a:p>
            <a:pPr marR="0">
              <a:lnSpc>
                <a:spcPct val="107000"/>
              </a:lnSpc>
              <a:spcBef>
                <a:spcPts val="0"/>
              </a:spcBef>
              <a:spcAft>
                <a:spcPts val="1950"/>
              </a:spcAft>
              <a:buFont typeface="Wingdings" panose="05000000000000000000" pitchFamily="2" charset="2"/>
              <a:buChar char="ü"/>
            </a:pP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1950"/>
              </a:spcAft>
              <a:buFont typeface="Wingdings" panose="05000000000000000000" pitchFamily="2" charset="2"/>
              <a:buChar char="ü"/>
            </a:pPr>
            <a:r>
              <a:rPr lang="en-US" sz="2400" b="1" dirty="0">
                <a:latin typeface="Calibri" panose="020F0502020204030204" pitchFamily="34" charset="0"/>
                <a:ea typeface="Calibri" panose="020F0502020204030204" pitchFamily="34" charset="0"/>
                <a:cs typeface="Times New Roman" panose="02020603050405020304" pitchFamily="18" charset="0"/>
              </a:rPr>
              <a:t>understanding and optimizing consumer behavior </a:t>
            </a:r>
            <a:r>
              <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(precise ML-generated weather prediction capabilities and climate modeling</a:t>
            </a:r>
            <a:r>
              <a:rPr lang="en-US" sz="2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marR="0">
              <a:lnSpc>
                <a:spcPct val="107000"/>
              </a:lnSpc>
              <a:spcBef>
                <a:spcPts val="0"/>
              </a:spcBef>
              <a:spcAft>
                <a:spcPts val="1950"/>
              </a:spcAft>
              <a:buFont typeface="Wingdings" panose="05000000000000000000" pitchFamily="2" charset="2"/>
              <a:buChar char="ü"/>
            </a:pPr>
            <a:r>
              <a:rPr lang="en-US" sz="2400" b="1" dirty="0">
                <a:latin typeface="Calibri" panose="020F0502020204030204" pitchFamily="34" charset="0"/>
                <a:ea typeface="Calibri" panose="020F0502020204030204" pitchFamily="34" charset="0"/>
                <a:cs typeface="Times New Roman" panose="02020603050405020304" pitchFamily="18" charset="0"/>
              </a:rPr>
              <a:t>control and operation of </a:t>
            </a:r>
            <a:r>
              <a:rPr lang="en-US" sz="2400" b="1" dirty="0" smtClean="0">
                <a:latin typeface="Calibri" panose="020F0502020204030204" pitchFamily="34" charset="0"/>
                <a:ea typeface="Calibri" panose="020F0502020204030204" pitchFamily="34" charset="0"/>
                <a:cs typeface="Times New Roman" panose="02020603050405020304" pitchFamily="18" charset="0"/>
              </a:rPr>
              <a:t> </a:t>
            </a:r>
            <a:r>
              <a:rPr lang="en-US" sz="2400" b="1" dirty="0">
                <a:latin typeface="Calibri" panose="020F0502020204030204" pitchFamily="34" charset="0"/>
                <a:ea typeface="Calibri" panose="020F0502020204030204" pitchFamily="34" charset="0"/>
                <a:cs typeface="Times New Roman" panose="02020603050405020304" pitchFamily="18" charset="0"/>
              </a:rPr>
              <a:t>‘demand response’ </a:t>
            </a:r>
            <a:r>
              <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en-US" sz="2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allowing </a:t>
            </a:r>
            <a:r>
              <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large consumers of electricity to be rewarded when decreasing their energy requirements on short notice in order to stabilize the grid</a:t>
            </a:r>
            <a:r>
              <a:rPr lang="en-US" sz="2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sz="2400" dirty="0" smtClean="0">
                <a:latin typeface="Calibri" panose="020F0502020204030204" pitchFamily="34" charset="0"/>
                <a:ea typeface="Calibri" panose="020F0502020204030204" pitchFamily="34" charset="0"/>
                <a:cs typeface="Times New Roman" panose="02020603050405020304" pitchFamily="18" charset="0"/>
              </a:rPr>
              <a:t>cost savings for grid operators</a:t>
            </a:r>
          </a:p>
          <a:p>
            <a:pPr marR="0">
              <a:lnSpc>
                <a:spcPct val="107000"/>
              </a:lnSpc>
              <a:spcBef>
                <a:spcPts val="0"/>
              </a:spcBef>
              <a:spcAft>
                <a:spcPts val="1950"/>
              </a:spcAft>
              <a:buFont typeface="Wingdings" panose="05000000000000000000" pitchFamily="2" charset="2"/>
              <a:buChar char="ü"/>
            </a:pPr>
            <a:r>
              <a:rPr lang="en-US" sz="2400" b="1" dirty="0">
                <a:latin typeface="Calibri" panose="020F0502020204030204" pitchFamily="34" charset="0"/>
                <a:ea typeface="Calibri" panose="020F0502020204030204" pitchFamily="34" charset="0"/>
                <a:cs typeface="Times New Roman" panose="02020603050405020304" pitchFamily="18" charset="0"/>
              </a:rPr>
              <a:t>Grid </a:t>
            </a:r>
            <a:r>
              <a:rPr lang="en-US" sz="2400" b="1" dirty="0" smtClean="0">
                <a:latin typeface="Calibri" panose="020F0502020204030204" pitchFamily="34" charset="0"/>
                <a:ea typeface="Calibri" panose="020F0502020204030204" pitchFamily="34" charset="0"/>
                <a:cs typeface="Times New Roman" panose="02020603050405020304" pitchFamily="18" charset="0"/>
              </a:rPr>
              <a:t>resilience</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en-US" sz="2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ensuring </a:t>
            </a:r>
            <a:r>
              <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the ascendancy of renewables in national grid considerations); </a:t>
            </a:r>
            <a:r>
              <a:rPr lang="en-US" sz="2400" dirty="0" smtClean="0">
                <a:latin typeface="Calibri" panose="020F0502020204030204" pitchFamily="34" charset="0"/>
                <a:ea typeface="Calibri" panose="020F0502020204030204" pitchFamily="34" charset="0"/>
                <a:cs typeface="Times New Roman" panose="02020603050405020304" pitchFamily="18" charset="0"/>
              </a:rPr>
              <a:t>for a </a:t>
            </a:r>
            <a:r>
              <a:rPr lang="en-US" sz="2400" dirty="0">
                <a:latin typeface="Calibri" panose="020F0502020204030204" pitchFamily="34" charset="0"/>
                <a:ea typeface="Calibri" panose="020F0502020204030204" pitchFamily="34" charset="0"/>
                <a:cs typeface="Times New Roman" panose="02020603050405020304" pitchFamily="18" charset="0"/>
              </a:rPr>
              <a:t>more resilient, flexible and decarbonized </a:t>
            </a:r>
            <a:r>
              <a:rPr lang="en-US" sz="2400" dirty="0" smtClean="0">
                <a:latin typeface="Calibri" panose="020F0502020204030204" pitchFamily="34" charset="0"/>
                <a:ea typeface="Calibri" panose="020F0502020204030204" pitchFamily="34" charset="0"/>
                <a:cs typeface="Times New Roman" panose="02020603050405020304" pitchFamily="18" charset="0"/>
              </a:rPr>
              <a:t>grid, embracing </a:t>
            </a:r>
            <a:r>
              <a:rPr lang="en-US" sz="2400" dirty="0">
                <a:latin typeface="Calibri" panose="020F0502020204030204" pitchFamily="34" charset="0"/>
                <a:ea typeface="Calibri" panose="020F0502020204030204" pitchFamily="34" charset="0"/>
                <a:cs typeface="Times New Roman" panose="02020603050405020304" pitchFamily="18" charset="0"/>
              </a:rPr>
              <a:t>AI and machine learning </a:t>
            </a:r>
            <a:r>
              <a:rPr lang="en-US" sz="2400" dirty="0" smtClean="0">
                <a:latin typeface="Calibri" panose="020F0502020204030204" pitchFamily="34" charset="0"/>
                <a:ea typeface="Calibri" panose="020F0502020204030204" pitchFamily="34" charset="0"/>
                <a:cs typeface="Times New Roman" panose="02020603050405020304" pitchFamily="18" charset="0"/>
              </a:rPr>
              <a:t>technology is a must,  </a:t>
            </a:r>
          </a:p>
          <a:p>
            <a:pPr marR="0">
              <a:lnSpc>
                <a:spcPct val="107000"/>
              </a:lnSpc>
              <a:spcBef>
                <a:spcPts val="0"/>
              </a:spcBef>
              <a:spcAft>
                <a:spcPts val="1950"/>
              </a:spcAft>
              <a:buFont typeface="Wingdings" panose="05000000000000000000" pitchFamily="2" charset="2"/>
              <a:buChar char="ü"/>
            </a:pPr>
            <a:r>
              <a:rPr lang="en-US" sz="2400" dirty="0">
                <a:latin typeface="Calibri" panose="020F0502020204030204" pitchFamily="34" charset="0"/>
                <a:ea typeface="Calibri" panose="020F0502020204030204" pitchFamily="34" charset="0"/>
                <a:cs typeface="Times New Roman" panose="02020603050405020304" pitchFamily="18" charset="0"/>
              </a:rPr>
              <a:t>artificial intelligence makes power generated from renewable sources more predictable and </a:t>
            </a:r>
            <a:r>
              <a:rPr lang="en-US" sz="2400" dirty="0" smtClean="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increases its value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2674600" y="1930400"/>
            <a:ext cx="184731" cy="369332"/>
          </a:xfrm>
          <a:prstGeom prst="rect">
            <a:avLst/>
          </a:prstGeom>
          <a:noFill/>
        </p:spPr>
        <p:txBody>
          <a:bodyPr wrap="none" rtlCol="0">
            <a:spAutoFit/>
          </a:bodyPr>
          <a:lstStyle/>
          <a:p>
            <a:endParaRPr lang="en-US" dirty="0">
              <a:solidFill>
                <a:prstClr val="black"/>
              </a:solidFill>
            </a:endParaRPr>
          </a:p>
        </p:txBody>
      </p:sp>
    </p:spTree>
    <p:extLst>
      <p:ext uri="{BB962C8B-B14F-4D97-AF65-F5344CB8AC3E}">
        <p14:creationId xmlns:p14="http://schemas.microsoft.com/office/powerpoint/2010/main" val="172349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sz="4900" b="1" dirty="0" smtClean="0"/>
              <a:t>AI IN THE POWER INDUSTRY - </a:t>
            </a:r>
            <a:r>
              <a:rPr lang="en-US" sz="5400" dirty="0">
                <a:solidFill>
                  <a:srgbClr val="222222"/>
                </a:solidFill>
                <a:latin typeface="Verdana" panose="020B0604030504040204" pitchFamily="34" charset="0"/>
                <a:ea typeface="Times New Roman" panose="02020603050405020304" pitchFamily="18" charset="0"/>
                <a:cs typeface="Times New Roman" panose="02020603050405020304" pitchFamily="18" charset="0"/>
              </a:rPr>
              <a:t>AI </a:t>
            </a:r>
            <a:r>
              <a:rPr lang="en-US" sz="5400" dirty="0" smtClean="0">
                <a:solidFill>
                  <a:srgbClr val="222222"/>
                </a:solidFill>
                <a:latin typeface="Verdana" panose="020B0604030504040204" pitchFamily="34" charset="0"/>
                <a:ea typeface="Times New Roman" panose="02020603050405020304" pitchFamily="18" charset="0"/>
                <a:cs typeface="Times New Roman" panose="02020603050405020304" pitchFamily="18" charset="0"/>
              </a:rPr>
              <a:t>&amp; Fossil Fuels?</a:t>
            </a:r>
            <a:r>
              <a:rPr lang="en-US" sz="4900" b="1" dirty="0" smtClean="0"/>
              <a:t/>
            </a:r>
            <a:br>
              <a:rPr lang="en-US" sz="4900" b="1" dirty="0" smtClean="0"/>
            </a:br>
            <a:endParaRPr lang="en-US" sz="4900" b="1" dirty="0"/>
          </a:p>
        </p:txBody>
      </p:sp>
      <p:sp>
        <p:nvSpPr>
          <p:cNvPr id="5" name="Text Placeholder 4"/>
          <p:cNvSpPr>
            <a:spLocks noGrp="1"/>
          </p:cNvSpPr>
          <p:nvPr>
            <p:ph type="body" idx="1"/>
          </p:nvPr>
        </p:nvSpPr>
        <p:spPr/>
        <p:txBody>
          <a:bodyPr/>
          <a:lstStyle/>
          <a:p>
            <a:r>
              <a:rPr lang="en-US" dirty="0" smtClean="0"/>
              <a:t>REALITIES</a:t>
            </a:r>
            <a:endParaRPr lang="en-US" dirty="0"/>
          </a:p>
        </p:txBody>
      </p:sp>
      <p:sp>
        <p:nvSpPr>
          <p:cNvPr id="6" name="Content Placeholder 5"/>
          <p:cNvSpPr>
            <a:spLocks noGrp="1"/>
          </p:cNvSpPr>
          <p:nvPr>
            <p:ph sz="half" idx="2"/>
          </p:nvPr>
        </p:nvSpPr>
        <p:spPr/>
        <p:txBody>
          <a:bodyPr>
            <a:normAutofit fontScale="25000" lnSpcReduction="20000"/>
          </a:bodyPr>
          <a:lstStyle/>
          <a:p>
            <a:r>
              <a:rPr lang="en-US" sz="7200" b="1" dirty="0"/>
              <a:t>Global energy demands are </a:t>
            </a:r>
            <a:r>
              <a:rPr lang="en-US" sz="7200" b="1" dirty="0" smtClean="0"/>
              <a:t>growing</a:t>
            </a:r>
          </a:p>
          <a:p>
            <a:r>
              <a:rPr lang="en-US" sz="7200" b="1" dirty="0"/>
              <a:t> </a:t>
            </a:r>
            <a:r>
              <a:rPr lang="en-US" sz="7200" b="1" dirty="0" smtClean="0"/>
              <a:t>AI can  </a:t>
            </a:r>
            <a:r>
              <a:rPr lang="en-US" sz="7200" b="1" dirty="0"/>
              <a:t>help in improving renewable energy supply</a:t>
            </a:r>
          </a:p>
          <a:p>
            <a:r>
              <a:rPr lang="en-US" sz="7200" b="1" dirty="0" smtClean="0"/>
              <a:t>unpredictability </a:t>
            </a:r>
            <a:r>
              <a:rPr lang="en-US" sz="7200" b="1" dirty="0"/>
              <a:t>of renewable </a:t>
            </a:r>
            <a:r>
              <a:rPr lang="en-US" sz="7200" b="1" dirty="0" smtClean="0"/>
              <a:t>energy</a:t>
            </a:r>
          </a:p>
          <a:p>
            <a:r>
              <a:rPr lang="en-US" sz="7200" b="1" dirty="0"/>
              <a:t>fossil fuels won’t be able to fulfill our energy needs in the </a:t>
            </a:r>
            <a:r>
              <a:rPr lang="en-US" sz="7200" b="1" dirty="0" smtClean="0"/>
              <a:t>future</a:t>
            </a:r>
          </a:p>
          <a:p>
            <a:r>
              <a:rPr lang="en-US" sz="7200" b="1" dirty="0"/>
              <a:t>Carbon emissions from fossil fuels </a:t>
            </a:r>
            <a:r>
              <a:rPr lang="en-US" sz="7200" b="1" dirty="0" smtClean="0"/>
              <a:t>are too high to </a:t>
            </a:r>
            <a:r>
              <a:rPr lang="en-US" sz="7200" b="1" dirty="0"/>
              <a:t>increased energy </a:t>
            </a:r>
            <a:r>
              <a:rPr lang="en-US" sz="7200" b="1" dirty="0" smtClean="0"/>
              <a:t>consumption</a:t>
            </a:r>
          </a:p>
          <a:p>
            <a:r>
              <a:rPr lang="en-US" sz="7200" b="1" dirty="0"/>
              <a:t>renewable </a:t>
            </a:r>
            <a:r>
              <a:rPr lang="en-US" sz="7200" b="1" dirty="0" smtClean="0"/>
              <a:t>energy (safer/cleaner) </a:t>
            </a:r>
            <a:r>
              <a:rPr lang="en-US" sz="7200" b="1" dirty="0"/>
              <a:t>is emerging out as a reliable alternative to fossil </a:t>
            </a:r>
            <a:r>
              <a:rPr lang="en-US" sz="7200" b="1" dirty="0" smtClean="0"/>
              <a:t>fuels</a:t>
            </a:r>
          </a:p>
          <a:p>
            <a:r>
              <a:rPr lang="en-US" sz="7200" b="1" dirty="0"/>
              <a:t>emerging </a:t>
            </a:r>
            <a:r>
              <a:rPr lang="en-US" sz="7200" b="1" dirty="0" smtClean="0"/>
              <a:t>technologies( </a:t>
            </a:r>
            <a:r>
              <a:rPr lang="en-US" sz="7200" b="1" dirty="0"/>
              <a:t>AI and </a:t>
            </a:r>
            <a:r>
              <a:rPr lang="en-US" sz="7200" b="1" dirty="0" smtClean="0"/>
              <a:t>ML) </a:t>
            </a:r>
            <a:r>
              <a:rPr lang="en-US" sz="7200" b="1" dirty="0"/>
              <a:t>can analyze the past, optimize the present, and predict the </a:t>
            </a:r>
            <a:r>
              <a:rPr lang="en-US" sz="7200" b="1" dirty="0" smtClean="0"/>
              <a:t>future to </a:t>
            </a:r>
            <a:r>
              <a:rPr lang="en-US" sz="7200" b="1" dirty="0"/>
              <a:t>resolve most of the challenges</a:t>
            </a:r>
          </a:p>
          <a:p>
            <a:endParaRPr lang="en-US" dirty="0" smtClean="0"/>
          </a:p>
          <a:p>
            <a:endParaRPr lang="en-US" dirty="0"/>
          </a:p>
          <a:p>
            <a:pPr>
              <a:buFont typeface="Wingdings" panose="05000000000000000000" pitchFamily="2" charset="2"/>
              <a:buChar char="v"/>
            </a:pPr>
            <a:r>
              <a:rPr lang="en-US" sz="7200" b="1" dirty="0">
                <a:solidFill>
                  <a:srgbClr val="FF0000"/>
                </a:solidFill>
              </a:rPr>
              <a:t>fossil fuels remain an integral part of the energy status quo</a:t>
            </a:r>
          </a:p>
        </p:txBody>
      </p:sp>
      <p:sp>
        <p:nvSpPr>
          <p:cNvPr id="7" name="Text Placeholder 6"/>
          <p:cNvSpPr>
            <a:spLocks noGrp="1"/>
          </p:cNvSpPr>
          <p:nvPr>
            <p:ph type="body" sz="quarter" idx="3"/>
          </p:nvPr>
        </p:nvSpPr>
        <p:spPr/>
        <p:txBody>
          <a:bodyPr/>
          <a:lstStyle/>
          <a:p>
            <a:r>
              <a:rPr lang="en-US" dirty="0" smtClean="0"/>
              <a:t>VALUE ADDITION BY AI</a:t>
            </a:r>
            <a:endParaRPr lang="en-US" dirty="0"/>
          </a:p>
        </p:txBody>
      </p:sp>
      <p:sp>
        <p:nvSpPr>
          <p:cNvPr id="8" name="Content Placeholder 7"/>
          <p:cNvSpPr>
            <a:spLocks noGrp="1"/>
          </p:cNvSpPr>
          <p:nvPr>
            <p:ph sz="quarter" idx="4"/>
          </p:nvPr>
        </p:nvSpPr>
        <p:spPr>
          <a:xfrm>
            <a:off x="6172200" y="2505074"/>
            <a:ext cx="5183188" cy="4200525"/>
          </a:xfrm>
        </p:spPr>
        <p:txBody>
          <a:bodyPr>
            <a:normAutofit lnSpcReduction="10000"/>
          </a:bodyPr>
          <a:lstStyle/>
          <a:p>
            <a:r>
              <a:rPr lang="en-US" dirty="0"/>
              <a:t>assisting fossil fuel companies on the supply side(  reducing exploration and production costs, &amp; streamlining delivery)</a:t>
            </a:r>
          </a:p>
          <a:p>
            <a:r>
              <a:rPr lang="en-US" dirty="0" smtClean="0"/>
              <a:t>AI is dynamic</a:t>
            </a:r>
            <a:r>
              <a:rPr lang="en-US" dirty="0"/>
              <a:t>, innovative and </a:t>
            </a:r>
            <a:r>
              <a:rPr lang="en-US" dirty="0" smtClean="0"/>
              <a:t>smart</a:t>
            </a:r>
            <a:r>
              <a:rPr lang="en-US" dirty="0"/>
              <a:t> </a:t>
            </a:r>
            <a:r>
              <a:rPr lang="en-US" dirty="0" smtClean="0"/>
              <a:t>&amp; </a:t>
            </a:r>
            <a:r>
              <a:rPr lang="en-US" dirty="0"/>
              <a:t>better </a:t>
            </a:r>
            <a:endParaRPr lang="en-US" dirty="0" smtClean="0"/>
          </a:p>
          <a:p>
            <a:r>
              <a:rPr lang="en-US" dirty="0"/>
              <a:t>renewables are at the vanguard of new, smart </a:t>
            </a:r>
            <a:r>
              <a:rPr lang="en-US" dirty="0" smtClean="0"/>
              <a:t>technologies</a:t>
            </a:r>
          </a:p>
          <a:p>
            <a:r>
              <a:rPr lang="en-US" dirty="0" smtClean="0"/>
              <a:t>Energy transition is sure with RET (SPV/Green energy)</a:t>
            </a:r>
          </a:p>
        </p:txBody>
      </p:sp>
      <p:sp>
        <p:nvSpPr>
          <p:cNvPr id="4" name="TextBox 3"/>
          <p:cNvSpPr txBox="1"/>
          <p:nvPr/>
        </p:nvSpPr>
        <p:spPr>
          <a:xfrm>
            <a:off x="12674600" y="1930400"/>
            <a:ext cx="184731" cy="369332"/>
          </a:xfrm>
          <a:prstGeom prst="rect">
            <a:avLst/>
          </a:prstGeom>
          <a:noFill/>
        </p:spPr>
        <p:txBody>
          <a:bodyPr wrap="none" rtlCol="0">
            <a:spAutoFit/>
          </a:bodyPr>
          <a:lstStyle/>
          <a:p>
            <a:endParaRPr lang="en-US" dirty="0">
              <a:solidFill>
                <a:prstClr val="black"/>
              </a:solidFill>
            </a:endParaRPr>
          </a:p>
        </p:txBody>
      </p:sp>
    </p:spTree>
    <p:extLst>
      <p:ext uri="{BB962C8B-B14F-4D97-AF65-F5344CB8AC3E}">
        <p14:creationId xmlns:p14="http://schemas.microsoft.com/office/powerpoint/2010/main" val="140555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anim calcmode="lin" valueType="num">
                                      <p:cBhvr additive="base">
                                        <p:cTn id="4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 calcmode="lin" valueType="num">
                                      <p:cBhvr additive="base">
                                        <p:cTn id="4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5" end="5"/>
                                            </p:txEl>
                                          </p:spTgt>
                                        </p:tgtEl>
                                        <p:attrNameLst>
                                          <p:attrName>style.visibility</p:attrName>
                                        </p:attrNameLst>
                                      </p:cBhvr>
                                      <p:to>
                                        <p:strVal val="visible"/>
                                      </p:to>
                                    </p:set>
                                    <p:anim calcmode="lin" valueType="num">
                                      <p:cBhvr additive="base">
                                        <p:cTn id="5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6" end="6"/>
                                            </p:txEl>
                                          </p:spTgt>
                                        </p:tgtEl>
                                        <p:attrNameLst>
                                          <p:attrName>style.visibility</p:attrName>
                                        </p:attrNameLst>
                                      </p:cBhvr>
                                      <p:to>
                                        <p:strVal val="visible"/>
                                      </p:to>
                                    </p:set>
                                    <p:anim calcmode="lin" valueType="num">
                                      <p:cBhvr additive="base">
                                        <p:cTn id="6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9" end="9"/>
                                            </p:txEl>
                                          </p:spTgt>
                                        </p:tgtEl>
                                        <p:attrNameLst>
                                          <p:attrName>style.visibility</p:attrName>
                                        </p:attrNameLst>
                                      </p:cBhvr>
                                      <p:to>
                                        <p:strVal val="visible"/>
                                      </p:to>
                                    </p:set>
                                    <p:anim calcmode="lin" valueType="num">
                                      <p:cBhvr additive="base">
                                        <p:cTn id="67"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
                                            <p:txEl>
                                              <p:pRg st="0" end="0"/>
                                            </p:txEl>
                                          </p:spTgt>
                                        </p:tgtEl>
                                        <p:attrNameLst>
                                          <p:attrName>style.visibility</p:attrName>
                                        </p:attrNameLst>
                                      </p:cBhvr>
                                      <p:to>
                                        <p:strVal val="visible"/>
                                      </p:to>
                                    </p:set>
                                    <p:anim calcmode="lin" valueType="num">
                                      <p:cBhvr additive="base">
                                        <p:cTn id="7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8">
                                            <p:txEl>
                                              <p:pRg st="1" end="1"/>
                                            </p:txEl>
                                          </p:spTgt>
                                        </p:tgtEl>
                                        <p:attrNameLst>
                                          <p:attrName>style.visibility</p:attrName>
                                        </p:attrNameLst>
                                      </p:cBhvr>
                                      <p:to>
                                        <p:strVal val="visible"/>
                                      </p:to>
                                    </p:set>
                                    <p:anim calcmode="lin" valueType="num">
                                      <p:cBhvr additive="base">
                                        <p:cTn id="7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8">
                                            <p:txEl>
                                              <p:pRg st="2" end="2"/>
                                            </p:txEl>
                                          </p:spTgt>
                                        </p:tgtEl>
                                        <p:attrNameLst>
                                          <p:attrName>style.visibility</p:attrName>
                                        </p:attrNameLst>
                                      </p:cBhvr>
                                      <p:to>
                                        <p:strVal val="visible"/>
                                      </p:to>
                                    </p:set>
                                    <p:anim calcmode="lin" valueType="num">
                                      <p:cBhvr additive="base">
                                        <p:cTn id="8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8">
                                            <p:txEl>
                                              <p:pRg st="3" end="3"/>
                                            </p:txEl>
                                          </p:spTgt>
                                        </p:tgtEl>
                                        <p:attrNameLst>
                                          <p:attrName>style.visibility</p:attrName>
                                        </p:attrNameLst>
                                      </p:cBhvr>
                                      <p:to>
                                        <p:strVal val="visible"/>
                                      </p:to>
                                    </p:set>
                                    <p:anim calcmode="lin" valueType="num">
                                      <p:cBhvr additive="base">
                                        <p:cTn id="9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6" grpId="0" build="p"/>
      <p:bldP spid="7" grpId="0" build="p"/>
      <p:bldP spid="8"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sz="4900" b="1" dirty="0" smtClean="0"/>
              <a:t>AI IN THE POWER INDUSTRY – </a:t>
            </a:r>
            <a:r>
              <a:rPr lang="en-US" sz="5400" dirty="0" smtClean="0">
                <a:solidFill>
                  <a:srgbClr val="222222"/>
                </a:solidFill>
                <a:latin typeface="Verdana" panose="020B0604030504040204" pitchFamily="34" charset="0"/>
                <a:ea typeface="Times New Roman" panose="02020603050405020304" pitchFamily="18" charset="0"/>
                <a:cs typeface="Times New Roman" panose="02020603050405020304" pitchFamily="18" charset="0"/>
              </a:rPr>
              <a:t>Final word</a:t>
            </a:r>
            <a:r>
              <a:rPr lang="en-US" sz="4900" b="1" dirty="0" smtClean="0"/>
              <a:t/>
            </a:r>
            <a:br>
              <a:rPr lang="en-US" sz="4900" b="1" dirty="0" smtClean="0"/>
            </a:br>
            <a:endParaRPr lang="en-US" sz="4900" b="1" dirty="0"/>
          </a:p>
        </p:txBody>
      </p:sp>
      <p:sp>
        <p:nvSpPr>
          <p:cNvPr id="3" name="Content Placeholder 2"/>
          <p:cNvSpPr>
            <a:spLocks noGrp="1"/>
          </p:cNvSpPr>
          <p:nvPr>
            <p:ph idx="1"/>
          </p:nvPr>
        </p:nvSpPr>
        <p:spPr>
          <a:xfrm>
            <a:off x="304800" y="1825624"/>
            <a:ext cx="11480800" cy="4905375"/>
          </a:xfrm>
        </p:spPr>
        <p:txBody>
          <a:bodyPr>
            <a:noAutofit/>
          </a:bodyPr>
          <a:lstStyle/>
          <a:p>
            <a:r>
              <a:rPr lang="en-US" sz="3000" dirty="0" smtClean="0"/>
              <a:t>a disrupter </a:t>
            </a:r>
            <a:r>
              <a:rPr lang="en-US" sz="3000" dirty="0"/>
              <a:t>of the global energy </a:t>
            </a:r>
            <a:r>
              <a:rPr lang="en-US" sz="3000" dirty="0" smtClean="0"/>
              <a:t>system</a:t>
            </a:r>
          </a:p>
          <a:p>
            <a:r>
              <a:rPr lang="en-US" sz="3000" dirty="0"/>
              <a:t>Perfect symbiosis of AI and the renewable energy industry </a:t>
            </a:r>
            <a:r>
              <a:rPr lang="en-US" sz="3000" dirty="0" smtClean="0"/>
              <a:t>will drive an up surge in RET</a:t>
            </a:r>
          </a:p>
          <a:p>
            <a:r>
              <a:rPr lang="en-US" sz="3000" dirty="0" smtClean="0"/>
              <a:t>AI is already revolutionizing  supply side  RET management</a:t>
            </a:r>
          </a:p>
          <a:p>
            <a:r>
              <a:rPr lang="en-US" sz="3000" dirty="0"/>
              <a:t>AI-driven smart grid will facilitate grid operators in offering optimized renewable energy distribution solutions to </a:t>
            </a:r>
            <a:r>
              <a:rPr lang="en-US" sz="3000" dirty="0" smtClean="0"/>
              <a:t>consumers</a:t>
            </a:r>
          </a:p>
          <a:p>
            <a:r>
              <a:rPr lang="en-US" sz="3000" dirty="0"/>
              <a:t>For s</a:t>
            </a:r>
            <a:r>
              <a:rPr lang="en-US" sz="3000" dirty="0" smtClean="0"/>
              <a:t>ustainable, </a:t>
            </a:r>
            <a:r>
              <a:rPr lang="en-US" sz="3000" dirty="0"/>
              <a:t>efficient, reliable, affordable clean </a:t>
            </a:r>
            <a:r>
              <a:rPr lang="en-US" sz="3000" dirty="0" smtClean="0"/>
              <a:t>energy/Energy Transition/Carbon zero; RET </a:t>
            </a:r>
            <a:r>
              <a:rPr lang="en-US" sz="3000" dirty="0"/>
              <a:t>will become </a:t>
            </a:r>
            <a:r>
              <a:rPr lang="en-US" sz="3000" dirty="0" smtClean="0"/>
              <a:t>cheaper </a:t>
            </a:r>
            <a:r>
              <a:rPr lang="en-US" sz="3000" dirty="0"/>
              <a:t>and more </a:t>
            </a:r>
            <a:r>
              <a:rPr lang="en-US" sz="3000" dirty="0" smtClean="0"/>
              <a:t>reliable</a:t>
            </a:r>
          </a:p>
          <a:p>
            <a:r>
              <a:rPr lang="en-US" sz="3000" dirty="0" smtClean="0"/>
              <a:t>AI shall remain the veritable tool</a:t>
            </a:r>
          </a:p>
          <a:p>
            <a:endParaRPr lang="en-US" sz="3000" dirty="0"/>
          </a:p>
        </p:txBody>
      </p:sp>
      <p:sp>
        <p:nvSpPr>
          <p:cNvPr id="4" name="TextBox 3"/>
          <p:cNvSpPr txBox="1"/>
          <p:nvPr/>
        </p:nvSpPr>
        <p:spPr>
          <a:xfrm>
            <a:off x="12674600" y="1930400"/>
            <a:ext cx="184731" cy="369332"/>
          </a:xfrm>
          <a:prstGeom prst="rect">
            <a:avLst/>
          </a:prstGeom>
          <a:noFill/>
        </p:spPr>
        <p:txBody>
          <a:bodyPr wrap="none" rtlCol="0">
            <a:spAutoFit/>
          </a:bodyPr>
          <a:lstStyle/>
          <a:p>
            <a:endParaRPr lang="en-US" dirty="0">
              <a:solidFill>
                <a:prstClr val="black"/>
              </a:solidFill>
            </a:endParaRPr>
          </a:p>
        </p:txBody>
      </p:sp>
    </p:spTree>
    <p:extLst>
      <p:ext uri="{BB962C8B-B14F-4D97-AF65-F5344CB8AC3E}">
        <p14:creationId xmlns:p14="http://schemas.microsoft.com/office/powerpoint/2010/main" val="301646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b="1" dirty="0" smtClean="0"/>
              <a:t>GROUP ACTIVITY 2:IDEA GENERATION 2 – PROPOSALS/RESEARCH</a:t>
            </a:r>
            <a:endParaRPr lang="en-US" b="1" dirty="0"/>
          </a:p>
        </p:txBody>
      </p:sp>
      <p:sp>
        <p:nvSpPr>
          <p:cNvPr id="3" name="Content Placeholder 2"/>
          <p:cNvSpPr>
            <a:spLocks noGrp="1"/>
          </p:cNvSpPr>
          <p:nvPr>
            <p:ph idx="1"/>
          </p:nvPr>
        </p:nvSpPr>
        <p:spPr>
          <a:xfrm>
            <a:off x="0" y="1325562"/>
            <a:ext cx="12192000" cy="5532437"/>
          </a:xfrm>
        </p:spPr>
        <p:txBody>
          <a:bodyPr>
            <a:normAutofit lnSpcReduction="10000"/>
          </a:bodyPr>
          <a:lstStyle/>
          <a:p>
            <a:pPr algn="just">
              <a:lnSpc>
                <a:spcPct val="150000"/>
              </a:lnSpc>
            </a:pPr>
            <a:r>
              <a:rPr lang="en-US" sz="3200" dirty="0" smtClean="0"/>
              <a:t>WHY? </a:t>
            </a:r>
          </a:p>
          <a:p>
            <a:pPr algn="just">
              <a:lnSpc>
                <a:spcPct val="150000"/>
              </a:lnSpc>
            </a:pPr>
            <a:r>
              <a:rPr lang="en-US" sz="3200" dirty="0" smtClean="0"/>
              <a:t>HOW? </a:t>
            </a:r>
          </a:p>
          <a:p>
            <a:pPr algn="just">
              <a:lnSpc>
                <a:spcPct val="150000"/>
              </a:lnSpc>
            </a:pPr>
            <a:r>
              <a:rPr lang="en-US" sz="3200" dirty="0" smtClean="0"/>
              <a:t>WHEN</a:t>
            </a:r>
            <a:r>
              <a:rPr lang="en-US" sz="3200" dirty="0"/>
              <a:t>?</a:t>
            </a:r>
            <a:endParaRPr lang="en-US" sz="3200" dirty="0" smtClean="0"/>
          </a:p>
          <a:p>
            <a:pPr algn="just">
              <a:lnSpc>
                <a:spcPct val="150000"/>
              </a:lnSpc>
            </a:pPr>
            <a:r>
              <a:rPr lang="en-US" sz="3200" dirty="0" smtClean="0"/>
              <a:t>WHAT ? </a:t>
            </a:r>
          </a:p>
          <a:p>
            <a:pPr algn="just">
              <a:lnSpc>
                <a:spcPct val="150000"/>
              </a:lnSpc>
            </a:pPr>
            <a:r>
              <a:rPr lang="en-US" sz="3200" dirty="0" smtClean="0"/>
              <a:t>setting up KPIs/</a:t>
            </a:r>
            <a:r>
              <a:rPr lang="en-US" sz="3200" dirty="0" err="1" smtClean="0"/>
              <a:t>SoPs</a:t>
            </a:r>
            <a:r>
              <a:rPr lang="en-US" sz="3200" dirty="0" smtClean="0"/>
              <a:t>/meeting deadlines and presenting progress reports/accountability </a:t>
            </a:r>
          </a:p>
          <a:p>
            <a:pPr algn="just">
              <a:lnSpc>
                <a:spcPct val="150000"/>
              </a:lnSpc>
            </a:pPr>
            <a:r>
              <a:rPr lang="en-US" sz="3200" b="1" dirty="0" smtClean="0">
                <a:solidFill>
                  <a:srgbClr val="FF0000"/>
                </a:solidFill>
              </a:rPr>
              <a:t>leave nothing to chance/create &amp; develop standards</a:t>
            </a:r>
          </a:p>
        </p:txBody>
      </p:sp>
    </p:spTree>
    <p:extLst>
      <p:ext uri="{BB962C8B-B14F-4D97-AF65-F5344CB8AC3E}">
        <p14:creationId xmlns:p14="http://schemas.microsoft.com/office/powerpoint/2010/main" val="2392989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pPr algn="ctr"/>
            <a:r>
              <a:rPr lang="en-US" dirty="0" smtClean="0">
                <a:latin typeface="Arial Black" panose="020B0A04020102020204" pitchFamily="34" charset="0"/>
              </a:rPr>
              <a:t>Q &amp; A/DISCUSSION</a:t>
            </a:r>
            <a:endParaRPr lang="en-US" dirty="0">
              <a:latin typeface="Arial Black" panose="020B0A04020102020204" pitchFamily="34" charset="0"/>
            </a:endParaRPr>
          </a:p>
        </p:txBody>
      </p:sp>
      <p:sp>
        <p:nvSpPr>
          <p:cNvPr id="3" name="Content Placeholder 2"/>
          <p:cNvSpPr>
            <a:spLocks noGrp="1"/>
          </p:cNvSpPr>
          <p:nvPr>
            <p:ph idx="1"/>
          </p:nvPr>
        </p:nvSpPr>
        <p:spPr>
          <a:xfrm>
            <a:off x="0" y="1325562"/>
            <a:ext cx="12192000" cy="5532437"/>
          </a:xfrm>
        </p:spPr>
        <p:txBody>
          <a:bodyPr>
            <a:normAutofit/>
          </a:bodyPr>
          <a:lstStyle/>
          <a:p>
            <a:pPr>
              <a:lnSpc>
                <a:spcPct val="150000"/>
              </a:lnSpc>
            </a:pPr>
            <a:r>
              <a:rPr lang="en-US" dirty="0" smtClean="0"/>
              <a:t>Can CED drive Energy Transition?</a:t>
            </a:r>
          </a:p>
          <a:p>
            <a:pPr>
              <a:lnSpc>
                <a:spcPct val="150000"/>
              </a:lnSpc>
            </a:pPr>
            <a:r>
              <a:rPr lang="en-US" dirty="0" smtClean="0"/>
              <a:t>Has AI made CED Smarter, more Efficient, Manageable &amp; Sustainable?</a:t>
            </a:r>
          </a:p>
          <a:p>
            <a:pPr>
              <a:lnSpc>
                <a:spcPct val="150000"/>
              </a:lnSpc>
            </a:pPr>
            <a:r>
              <a:rPr lang="en-US" dirty="0" smtClean="0"/>
              <a:t>Are we ready for CED?</a:t>
            </a:r>
          </a:p>
          <a:p>
            <a:pPr>
              <a:lnSpc>
                <a:spcPct val="100000"/>
              </a:lnSpc>
            </a:pPr>
            <a:r>
              <a:rPr lang="en-US" dirty="0" smtClean="0"/>
              <a:t>Can </a:t>
            </a:r>
            <a:r>
              <a:rPr lang="en-US" dirty="0" smtClean="0">
                <a:latin typeface="Open Sans" panose="020B0606030504020204" pitchFamily="34" charset="0"/>
                <a:ea typeface="Times New Roman" panose="02020603050405020304" pitchFamily="18" charset="0"/>
              </a:rPr>
              <a:t>partners/channels of support </a:t>
            </a:r>
            <a:r>
              <a:rPr lang="en-US" dirty="0">
                <a:latin typeface="Open Sans" panose="020B0606030504020204" pitchFamily="34" charset="0"/>
                <a:ea typeface="Times New Roman" panose="02020603050405020304" pitchFamily="18" charset="0"/>
              </a:rPr>
              <a:t>help carry out </a:t>
            </a:r>
            <a:r>
              <a:rPr lang="en-US" dirty="0" smtClean="0">
                <a:latin typeface="Open Sans" panose="020B0606030504020204" pitchFamily="34" charset="0"/>
                <a:ea typeface="Times New Roman" panose="02020603050405020304" pitchFamily="18" charset="0"/>
              </a:rPr>
              <a:t> CED activities</a:t>
            </a:r>
            <a:r>
              <a:rPr lang="en-US" dirty="0">
                <a:latin typeface="Open Sans" panose="020B0606030504020204" pitchFamily="34" charset="0"/>
                <a:ea typeface="Times New Roman" panose="02020603050405020304" pitchFamily="18" charset="0"/>
              </a:rPr>
              <a:t>? </a:t>
            </a:r>
            <a:r>
              <a:rPr lang="en-US" dirty="0" smtClean="0">
                <a:latin typeface="Open Sans" panose="020B0606030504020204" pitchFamily="34" charset="0"/>
                <a:ea typeface="Times New Roman" panose="02020603050405020304" pitchFamily="18" charset="0"/>
              </a:rPr>
              <a:t>(Direct </a:t>
            </a:r>
            <a:r>
              <a:rPr lang="en-US" dirty="0">
                <a:latin typeface="Open Sans" panose="020B0606030504020204" pitchFamily="34" charset="0"/>
                <a:ea typeface="Times New Roman" panose="02020603050405020304" pitchFamily="18" charset="0"/>
              </a:rPr>
              <a:t>government grants (bilateral support)/CBN, </a:t>
            </a:r>
            <a:r>
              <a:rPr lang="en-US" dirty="0" err="1">
                <a:latin typeface="Open Sans" panose="020B0606030504020204" pitchFamily="34" charset="0"/>
                <a:ea typeface="Times New Roman" panose="02020603050405020304" pitchFamily="18" charset="0"/>
              </a:rPr>
              <a:t>BoI</a:t>
            </a:r>
            <a:r>
              <a:rPr lang="en-US" dirty="0">
                <a:latin typeface="Open Sans" panose="020B0606030504020204" pitchFamily="34" charset="0"/>
                <a:ea typeface="Times New Roman" panose="02020603050405020304" pitchFamily="18" charset="0"/>
              </a:rPr>
              <a:t>, CHAMBER OF </a:t>
            </a:r>
            <a:r>
              <a:rPr lang="en-US" dirty="0" smtClean="0">
                <a:latin typeface="Open Sans" panose="020B0606030504020204" pitchFamily="34" charset="0"/>
                <a:ea typeface="Times New Roman" panose="02020603050405020304" pitchFamily="18" charset="0"/>
              </a:rPr>
              <a:t>COMMERCE; Multilateral </a:t>
            </a:r>
            <a:r>
              <a:rPr lang="en-US" dirty="0">
                <a:latin typeface="Open Sans" panose="020B0606030504020204" pitchFamily="34" charset="0"/>
                <a:ea typeface="Times New Roman" panose="02020603050405020304" pitchFamily="18" charset="0"/>
              </a:rPr>
              <a:t>organizations such as the UN and the World </a:t>
            </a:r>
            <a:r>
              <a:rPr lang="en-US" dirty="0" smtClean="0">
                <a:latin typeface="Open Sans" panose="020B0606030504020204" pitchFamily="34" charset="0"/>
                <a:ea typeface="Times New Roman" panose="02020603050405020304" pitchFamily="18" charset="0"/>
              </a:rPr>
              <a:t>Bank/ECOWAS/GIZ; International </a:t>
            </a:r>
            <a:r>
              <a:rPr lang="en-US" dirty="0">
                <a:latin typeface="Open Sans" panose="020B0606030504020204" pitchFamily="34" charset="0"/>
                <a:ea typeface="Times New Roman" panose="02020603050405020304" pitchFamily="18" charset="0"/>
              </a:rPr>
              <a:t>NGOs (BILL &amp; MELINDA GATES)</a:t>
            </a:r>
          </a:p>
          <a:p>
            <a:pPr>
              <a:lnSpc>
                <a:spcPct val="150000"/>
              </a:lnSpc>
            </a:pPr>
            <a:endParaRPr lang="en-US" dirty="0"/>
          </a:p>
        </p:txBody>
      </p:sp>
    </p:spTree>
    <p:extLst>
      <p:ext uri="{BB962C8B-B14F-4D97-AF65-F5344CB8AC3E}">
        <p14:creationId xmlns:p14="http://schemas.microsoft.com/office/powerpoint/2010/main" val="3672182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321"/>
            <a:ext cx="12192000" cy="1325563"/>
          </a:xfrm>
        </p:spPr>
        <p:txBody>
          <a:bodyPr>
            <a:normAutofit fontScale="90000"/>
          </a:bodyPr>
          <a:lstStyle/>
          <a:p>
            <a:pPr algn="ctr"/>
            <a:r>
              <a:rPr lang="en-US" dirty="0" smtClean="0"/>
              <a:t/>
            </a:r>
            <a:br>
              <a:rPr lang="en-US" dirty="0" smtClean="0"/>
            </a:br>
            <a:r>
              <a:rPr lang="en-US" dirty="0" smtClean="0"/>
              <a:t/>
            </a:r>
            <a:br>
              <a:rPr lang="en-US" dirty="0" smtClean="0"/>
            </a:br>
            <a:r>
              <a:rPr lang="en-US" b="1" dirty="0" smtClean="0"/>
              <a:t>PROGRESS SURVEY 2/FINAL SURVEY/FEEDBACK AT CLOSE OF PRESENTATION –RATE YOUR FACILITATOR</a:t>
            </a:r>
            <a:br>
              <a:rPr lang="en-US" b="1" dirty="0" smtClean="0"/>
            </a:br>
            <a:r>
              <a:rPr lang="en-US" b="1" dirty="0" smtClean="0"/>
              <a:t/>
            </a:r>
            <a:br>
              <a:rPr lang="en-US" b="1" dirty="0" smtClean="0"/>
            </a:br>
            <a:endParaRPr lang="en-US" b="1" dirty="0"/>
          </a:p>
        </p:txBody>
      </p:sp>
      <p:sp>
        <p:nvSpPr>
          <p:cNvPr id="6" name="Text Placeholder 5"/>
          <p:cNvSpPr>
            <a:spLocks noGrp="1"/>
          </p:cNvSpPr>
          <p:nvPr>
            <p:ph type="body" idx="1"/>
          </p:nvPr>
        </p:nvSpPr>
        <p:spPr>
          <a:xfrm>
            <a:off x="839787" y="1441450"/>
            <a:ext cx="5157787" cy="498475"/>
          </a:xfrm>
        </p:spPr>
        <p:txBody>
          <a:bodyPr/>
          <a:lstStyle/>
          <a:p>
            <a:r>
              <a:rPr lang="en-US" dirty="0" smtClean="0"/>
              <a:t>	</a:t>
            </a:r>
            <a:r>
              <a:rPr lang="en-US" dirty="0" smtClean="0">
                <a:solidFill>
                  <a:srgbClr val="C00000"/>
                </a:solidFill>
              </a:rPr>
              <a:t>QUESTIONS</a:t>
            </a:r>
            <a:endParaRPr lang="en-US" dirty="0">
              <a:solidFill>
                <a:srgbClr val="C00000"/>
              </a:solidFill>
            </a:endParaRPr>
          </a:p>
        </p:txBody>
      </p:sp>
      <p:sp>
        <p:nvSpPr>
          <p:cNvPr id="7" name="Content Placeholder 6"/>
          <p:cNvSpPr>
            <a:spLocks noGrp="1"/>
          </p:cNvSpPr>
          <p:nvPr>
            <p:ph sz="half" idx="2"/>
          </p:nvPr>
        </p:nvSpPr>
        <p:spPr>
          <a:xfrm>
            <a:off x="0" y="2107406"/>
            <a:ext cx="5997574" cy="4750593"/>
          </a:xfrm>
        </p:spPr>
        <p:txBody>
          <a:bodyPr>
            <a:normAutofit lnSpcReduction="10000"/>
          </a:bodyPr>
          <a:lstStyle/>
          <a:p>
            <a:r>
              <a:rPr lang="en-US" dirty="0" smtClean="0"/>
              <a:t>Knowledgeability in he subject area</a:t>
            </a:r>
          </a:p>
          <a:p>
            <a:r>
              <a:rPr lang="en-US" dirty="0" smtClean="0"/>
              <a:t>Clarity of presentation</a:t>
            </a:r>
          </a:p>
          <a:p>
            <a:r>
              <a:rPr lang="en-US" dirty="0" err="1" smtClean="0"/>
              <a:t>Organisation</a:t>
            </a:r>
            <a:r>
              <a:rPr lang="en-US" dirty="0" smtClean="0"/>
              <a:t> of material</a:t>
            </a:r>
          </a:p>
          <a:p>
            <a:r>
              <a:rPr lang="en-US" dirty="0" smtClean="0"/>
              <a:t>Presentation style</a:t>
            </a:r>
          </a:p>
          <a:p>
            <a:r>
              <a:rPr lang="en-US" dirty="0" smtClean="0"/>
              <a:t>Quality of materials</a:t>
            </a:r>
          </a:p>
          <a:p>
            <a:r>
              <a:rPr lang="en-US" dirty="0" smtClean="0"/>
              <a:t>Quality of slides</a:t>
            </a:r>
          </a:p>
          <a:p>
            <a:r>
              <a:rPr lang="en-US" dirty="0" smtClean="0"/>
              <a:t>Class control</a:t>
            </a:r>
          </a:p>
          <a:p>
            <a:r>
              <a:rPr lang="en-US" dirty="0" smtClean="0"/>
              <a:t>Impact of presentation</a:t>
            </a:r>
          </a:p>
          <a:p>
            <a:r>
              <a:rPr lang="en-US" dirty="0" smtClean="0"/>
              <a:t>Willingness to recommend the facilitator</a:t>
            </a:r>
            <a:endParaRPr lang="en-US" dirty="0"/>
          </a:p>
        </p:txBody>
      </p:sp>
      <p:sp>
        <p:nvSpPr>
          <p:cNvPr id="8" name="Text Placeholder 7"/>
          <p:cNvSpPr>
            <a:spLocks noGrp="1"/>
          </p:cNvSpPr>
          <p:nvPr>
            <p:ph type="body" sz="quarter" idx="3"/>
          </p:nvPr>
        </p:nvSpPr>
        <p:spPr>
          <a:xfrm>
            <a:off x="6096002" y="1078309"/>
            <a:ext cx="5183188" cy="565150"/>
          </a:xfrm>
        </p:spPr>
        <p:txBody>
          <a:bodyPr>
            <a:normAutofit fontScale="92500" lnSpcReduction="20000"/>
          </a:bodyPr>
          <a:lstStyle/>
          <a:p>
            <a:pPr algn="ctr"/>
            <a:r>
              <a:rPr lang="en-US" dirty="0" smtClean="0">
                <a:solidFill>
                  <a:srgbClr val="C00000"/>
                </a:solidFill>
              </a:rPr>
              <a:t>ANSWERS (poor, fair, </a:t>
            </a:r>
            <a:r>
              <a:rPr lang="en-US" dirty="0" err="1" smtClean="0">
                <a:solidFill>
                  <a:srgbClr val="C00000"/>
                </a:solidFill>
              </a:rPr>
              <a:t>good,v</a:t>
            </a:r>
            <a:r>
              <a:rPr lang="en-US" dirty="0" smtClean="0">
                <a:solidFill>
                  <a:srgbClr val="C00000"/>
                </a:solidFill>
              </a:rPr>
              <a:t>. good &amp; excellent)</a:t>
            </a:r>
            <a:endParaRPr lang="en-US" dirty="0">
              <a:solidFill>
                <a:srgbClr val="C00000"/>
              </a:solidFill>
            </a:endParaRPr>
          </a:p>
        </p:txBody>
      </p:sp>
      <p:graphicFrame>
        <p:nvGraphicFramePr>
          <p:cNvPr id="11" name="Content Placeholder 10"/>
          <p:cNvGraphicFramePr>
            <a:graphicFrameLocks noGrp="1"/>
          </p:cNvGraphicFramePr>
          <p:nvPr>
            <p:ph sz="quarter" idx="4"/>
            <p:extLst>
              <p:ext uri="{D42A27DB-BD31-4B8C-83A1-F6EECF244321}">
                <p14:modId xmlns:p14="http://schemas.microsoft.com/office/powerpoint/2010/main" val="3978508965"/>
              </p:ext>
            </p:extLst>
          </p:nvPr>
        </p:nvGraphicFramePr>
        <p:xfrm>
          <a:off x="6096000" y="1715289"/>
          <a:ext cx="5183190" cy="4977610"/>
        </p:xfrm>
        <a:graphic>
          <a:graphicData uri="http://schemas.openxmlformats.org/drawingml/2006/table">
            <a:tbl>
              <a:tblPr firstRow="1" bandRow="1">
                <a:tableStyleId>{5C22544A-7EE6-4342-B048-85BDC9FD1C3A}</a:tableStyleId>
              </a:tblPr>
              <a:tblGrid>
                <a:gridCol w="863865"/>
                <a:gridCol w="863865"/>
                <a:gridCol w="863865"/>
                <a:gridCol w="863865"/>
                <a:gridCol w="863865"/>
                <a:gridCol w="863865"/>
              </a:tblGrid>
              <a:tr h="497761">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sz="1800" dirty="0" smtClean="0"/>
                        <a:t>TOTAL</a:t>
                      </a:r>
                      <a:endParaRPr lang="en-US" sz="1800" dirty="0"/>
                    </a:p>
                  </a:txBody>
                  <a:tcPr/>
                </a:tc>
              </a:tr>
              <a:tr h="4977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977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977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977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977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977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977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977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9776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432993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additive="base">
                                        <p:cTn id="2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 calcmode="lin" valueType="num">
                                      <p:cBhvr additive="base">
                                        <p:cTn id="2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 calcmode="lin" valueType="num">
                                      <p:cBhvr additive="base">
                                        <p:cTn id="3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7">
                                            <p:txEl>
                                              <p:pRg st="2" end="2"/>
                                            </p:txEl>
                                          </p:spTgt>
                                        </p:tgtEl>
                                        <p:attrNameLst>
                                          <p:attrName>style.visibility</p:attrName>
                                        </p:attrNameLst>
                                      </p:cBhvr>
                                      <p:to>
                                        <p:strVal val="visible"/>
                                      </p:to>
                                    </p:set>
                                    <p:anim calcmode="lin" valueType="num">
                                      <p:cBhvr additive="base">
                                        <p:cTn id="4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7">
                                            <p:txEl>
                                              <p:pRg st="3" end="3"/>
                                            </p:txEl>
                                          </p:spTgt>
                                        </p:tgtEl>
                                        <p:attrNameLst>
                                          <p:attrName>style.visibility</p:attrName>
                                        </p:attrNameLst>
                                      </p:cBhvr>
                                      <p:to>
                                        <p:strVal val="visible"/>
                                      </p:to>
                                    </p:set>
                                    <p:anim calcmode="lin" valueType="num">
                                      <p:cBhvr additive="base">
                                        <p:cTn id="4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7">
                                            <p:txEl>
                                              <p:pRg st="4" end="4"/>
                                            </p:txEl>
                                          </p:spTgt>
                                        </p:tgtEl>
                                        <p:attrNameLst>
                                          <p:attrName>style.visibility</p:attrName>
                                        </p:attrNameLst>
                                      </p:cBhvr>
                                      <p:to>
                                        <p:strVal val="visible"/>
                                      </p:to>
                                    </p:set>
                                    <p:anim calcmode="lin" valueType="num">
                                      <p:cBhvr additive="base">
                                        <p:cTn id="5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7">
                                            <p:txEl>
                                              <p:pRg st="5" end="5"/>
                                            </p:txEl>
                                          </p:spTgt>
                                        </p:tgtEl>
                                        <p:attrNameLst>
                                          <p:attrName>style.visibility</p:attrName>
                                        </p:attrNameLst>
                                      </p:cBhvr>
                                      <p:to>
                                        <p:strVal val="visible"/>
                                      </p:to>
                                    </p:set>
                                    <p:anim calcmode="lin" valueType="num">
                                      <p:cBhvr additive="base">
                                        <p:cTn id="5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7">
                                            <p:txEl>
                                              <p:pRg st="6" end="6"/>
                                            </p:txEl>
                                          </p:spTgt>
                                        </p:tgtEl>
                                        <p:attrNameLst>
                                          <p:attrName>style.visibility</p:attrName>
                                        </p:attrNameLst>
                                      </p:cBhvr>
                                      <p:to>
                                        <p:strVal val="visible"/>
                                      </p:to>
                                    </p:set>
                                    <p:anim calcmode="lin" valueType="num">
                                      <p:cBhvr additive="base">
                                        <p:cTn id="6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7">
                                            <p:txEl>
                                              <p:pRg st="7" end="7"/>
                                            </p:txEl>
                                          </p:spTgt>
                                        </p:tgtEl>
                                        <p:attrNameLst>
                                          <p:attrName>style.visibility</p:attrName>
                                        </p:attrNameLst>
                                      </p:cBhvr>
                                      <p:to>
                                        <p:strVal val="visible"/>
                                      </p:to>
                                    </p:set>
                                    <p:anim calcmode="lin" valueType="num">
                                      <p:cBhvr additive="base">
                                        <p:cTn id="7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7">
                                            <p:txEl>
                                              <p:pRg st="8" end="8"/>
                                            </p:txEl>
                                          </p:spTgt>
                                        </p:tgtEl>
                                        <p:attrNameLst>
                                          <p:attrName>style.visibility</p:attrName>
                                        </p:attrNameLst>
                                      </p:cBhvr>
                                      <p:to>
                                        <p:strVal val="visible"/>
                                      </p:to>
                                    </p:set>
                                    <p:anim calcmode="lin" valueType="num">
                                      <p:cBhvr additive="base">
                                        <p:cTn id="77"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P spid="7" grpId="0" build="p"/>
      <p:bldP spid="8"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FINAL WORD</a:t>
            </a:r>
            <a:endParaRPr lang="en-US" dirty="0"/>
          </a:p>
        </p:txBody>
      </p:sp>
      <p:sp>
        <p:nvSpPr>
          <p:cNvPr id="9" name="Content Placeholder 8"/>
          <p:cNvSpPr>
            <a:spLocks noGrp="1"/>
          </p:cNvSpPr>
          <p:nvPr>
            <p:ph idx="1"/>
          </p:nvPr>
        </p:nvSpPr>
        <p:spPr/>
        <p:txBody>
          <a:bodyPr/>
          <a:lstStyle/>
          <a:p>
            <a:r>
              <a:rPr lang="en-US" dirty="0" smtClean="0"/>
              <a:t>THANK YOU</a:t>
            </a:r>
          </a:p>
          <a:p>
            <a:endParaRPr lang="en-US" dirty="0"/>
          </a:p>
        </p:txBody>
      </p:sp>
      <p:graphicFrame>
        <p:nvGraphicFramePr>
          <p:cNvPr id="4" name="Diagram 3"/>
          <p:cNvGraphicFramePr/>
          <p:nvPr>
            <p:extLst>
              <p:ext uri="{D42A27DB-BD31-4B8C-83A1-F6EECF244321}">
                <p14:modId xmlns:p14="http://schemas.microsoft.com/office/powerpoint/2010/main" val="4224995817"/>
              </p:ext>
            </p:extLst>
          </p:nvPr>
        </p:nvGraphicFramePr>
        <p:xfrm>
          <a:off x="114300" y="2781300"/>
          <a:ext cx="49530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2437617170"/>
              </p:ext>
            </p:extLst>
          </p:nvPr>
        </p:nvGraphicFramePr>
        <p:xfrm>
          <a:off x="5467350" y="222251"/>
          <a:ext cx="5486400" cy="3200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agram 5"/>
          <p:cNvGraphicFramePr/>
          <p:nvPr>
            <p:extLst>
              <p:ext uri="{D42A27DB-BD31-4B8C-83A1-F6EECF244321}">
                <p14:modId xmlns:p14="http://schemas.microsoft.com/office/powerpoint/2010/main" val="2014455277"/>
              </p:ext>
            </p:extLst>
          </p:nvPr>
        </p:nvGraphicFramePr>
        <p:xfrm>
          <a:off x="5270500" y="3549650"/>
          <a:ext cx="5486400" cy="32004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7" name="Diagram 6"/>
          <p:cNvGraphicFramePr/>
          <p:nvPr>
            <p:extLst>
              <p:ext uri="{D42A27DB-BD31-4B8C-83A1-F6EECF244321}">
                <p14:modId xmlns:p14="http://schemas.microsoft.com/office/powerpoint/2010/main" val="4247182231"/>
              </p:ext>
            </p:extLst>
          </p:nvPr>
        </p:nvGraphicFramePr>
        <p:xfrm>
          <a:off x="2006600" y="158751"/>
          <a:ext cx="5486400" cy="320040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pic>
        <p:nvPicPr>
          <p:cNvPr id="10" name="Picture 9"/>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0378467" y="4648200"/>
            <a:ext cx="1699233" cy="2101850"/>
          </a:xfrm>
          <a:prstGeom prst="rect">
            <a:avLst/>
          </a:prstGeom>
        </p:spPr>
      </p:pic>
      <p:pic>
        <p:nvPicPr>
          <p:cNvPr id="11" name="Picture 2" descr="https://ai4ce.com.ng/logo_ai4ce.jpe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0207625" y="271872"/>
            <a:ext cx="1765300" cy="1799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90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Graphic spid="4" grpId="0">
        <p:bldAsOne/>
      </p:bldGraphic>
      <p:bldGraphic spid="5" grpId="0">
        <p:bldAsOne/>
      </p:bldGraphic>
      <p:bldGraphic spid="6" grpId="0">
        <p:bldAsOne/>
      </p:bldGraphic>
      <p:bldGraphic spid="7"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183188" cy="829410"/>
          </a:xfrm>
        </p:spPr>
        <p:txBody>
          <a:bodyPr>
            <a:normAutofit fontScale="90000"/>
          </a:bodyPr>
          <a:lstStyle/>
          <a:p>
            <a:pPr algn="ctr"/>
            <a:r>
              <a:rPr lang="en-US" sz="2900" b="1" dirty="0">
                <a:solidFill>
                  <a:prstClr val="black"/>
                </a:solidFill>
              </a:rPr>
              <a:t>WORKSHOP PRESENTATION </a:t>
            </a:r>
            <a:r>
              <a:rPr lang="en-US" sz="2900" b="1" dirty="0" smtClean="0">
                <a:solidFill>
                  <a:prstClr val="black"/>
                </a:solidFill>
              </a:rPr>
              <a:t>SUMMARY – </a:t>
            </a:r>
            <a:r>
              <a:rPr lang="en-US" sz="2900" b="1" dirty="0" smtClean="0">
                <a:solidFill>
                  <a:srgbClr val="FF0000"/>
                </a:solidFill>
              </a:rPr>
              <a:t>CASE STUDIES</a:t>
            </a:r>
            <a:endParaRPr lang="en-US" dirty="0">
              <a:solidFill>
                <a:srgbClr val="FF0000"/>
              </a:solidFill>
            </a:endParaRPr>
          </a:p>
        </p:txBody>
      </p:sp>
      <p:sp>
        <p:nvSpPr>
          <p:cNvPr id="3" name="Content Placeholder 2"/>
          <p:cNvSpPr>
            <a:spLocks noGrp="1"/>
          </p:cNvSpPr>
          <p:nvPr>
            <p:ph idx="1"/>
          </p:nvPr>
        </p:nvSpPr>
        <p:spPr>
          <a:xfrm>
            <a:off x="6096000" y="-3175"/>
            <a:ext cx="6096000" cy="5947201"/>
          </a:xfrm>
        </p:spPr>
        <p:txBody>
          <a:bodyPr>
            <a:normAutofit fontScale="92500"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Group Activity 2:idea Generation 2 – Proposals/Research: Why, How, When, What &amp; Setting Up </a:t>
            </a:r>
            <a:r>
              <a:rPr lang="en-US" b="1" dirty="0" smtClean="0">
                <a:solidFill>
                  <a:srgbClr val="FF0000"/>
                </a:solidFill>
                <a:effectLst/>
                <a:highlight>
                  <a:srgbClr val="00FFFF"/>
                </a:highlight>
                <a:latin typeface="Open Sans" panose="020B0606030504020204" pitchFamily="34" charset="0"/>
                <a:ea typeface="Times New Roman" panose="02020603050405020304" pitchFamily="18" charset="0"/>
                <a:cs typeface="Times New Roman" panose="02020603050405020304" pitchFamily="18" charset="0"/>
              </a:rPr>
              <a:t>KPIs/</a:t>
            </a:r>
            <a:r>
              <a:rPr lang="en-US" b="1" dirty="0" err="1" smtClean="0">
                <a:solidFill>
                  <a:srgbClr val="FF0000"/>
                </a:solidFill>
                <a:effectLst/>
                <a:highlight>
                  <a:srgbClr val="00FFFF"/>
                </a:highlight>
                <a:latin typeface="Open Sans" panose="020B0606030504020204" pitchFamily="34" charset="0"/>
                <a:ea typeface="Times New Roman" panose="02020603050405020304" pitchFamily="18" charset="0"/>
                <a:cs typeface="Times New Roman" panose="02020603050405020304" pitchFamily="18" charset="0"/>
              </a:rPr>
              <a:t>SoPs</a:t>
            </a:r>
            <a:r>
              <a:rPr lang="en-US"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/Meeting </a:t>
            </a:r>
            <a:r>
              <a:rPr lang="en-US"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Deadlines And Presenting Progress Reports/Accountability </a:t>
            </a:r>
            <a:r>
              <a:rPr lang="en-US" b="1" dirty="0" smtClean="0">
                <a:effectLst/>
                <a:latin typeface="Open Sans" panose="020B0606030504020204" pitchFamily="34" charset="0"/>
                <a:ea typeface="Times New Roman" panose="02020603050405020304" pitchFamily="18" charset="0"/>
                <a:cs typeface="Times New Roman" panose="02020603050405020304" pitchFamily="18" charset="0"/>
              </a:rPr>
              <a:t>(leave nothing to chance/create &amp; develop standards)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Progress Survey 2/Final Survey/Feedback At Close Of Presentation</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 Placeholder 3"/>
          <p:cNvSpPr>
            <a:spLocks noGrp="1"/>
          </p:cNvSpPr>
          <p:nvPr>
            <p:ph type="body" sz="half" idx="2"/>
          </p:nvPr>
        </p:nvSpPr>
        <p:spPr>
          <a:xfrm>
            <a:off x="139700" y="1070401"/>
            <a:ext cx="5183188" cy="4873625"/>
          </a:xfrm>
        </p:spPr>
        <p:txBody>
          <a:bodyPr>
            <a:normAutofit fontScale="92500" lnSpcReduction="10000"/>
          </a:bodyPr>
          <a:lstStyle/>
          <a:p>
            <a:pPr marL="342900" lvl="0" indent="-342900" algn="just">
              <a:lnSpc>
                <a:spcPct val="107000"/>
              </a:lnSpc>
              <a:spcBef>
                <a:spcPts val="0"/>
              </a:spcBef>
              <a:buFont typeface="Symbol" panose="05050102010706020507" pitchFamily="18" charset="2"/>
              <a:buChar char=""/>
            </a:pP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Light Up Isalu &amp; Environ Project Ogun State</a:t>
            </a:r>
            <a:endParaRPr lang="en-US" sz="19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buFont typeface="Symbol" panose="05050102010706020507" pitchFamily="18" charset="2"/>
              <a:buChar char=""/>
            </a:pP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Campus Clean Energy Initiatives </a:t>
            </a:r>
            <a:endParaRPr lang="en-US" sz="19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Font typeface="Symbol" panose="05050102010706020507" pitchFamily="18" charset="2"/>
              <a:buChar char=""/>
            </a:pPr>
            <a:r>
              <a:rPr lang="en-US" sz="2500" b="1" dirty="0" err="1"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Agor</a:t>
            </a: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 Ologun Ja And </a:t>
            </a:r>
            <a:r>
              <a:rPr lang="en-US" sz="2500" b="1" dirty="0" err="1"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Idodo</a:t>
            </a: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 Community Projects (</a:t>
            </a:r>
            <a:r>
              <a:rPr lang="en-US" sz="2500" b="1" dirty="0" err="1"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Abuad</a:t>
            </a: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 Double Light &amp; </a:t>
            </a:r>
            <a:r>
              <a:rPr lang="en-US" sz="2500" b="1" dirty="0" err="1"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Abuad</a:t>
            </a: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 Precious Star Light Project</a:t>
            </a:r>
            <a:endParaRPr lang="en-US" sz="19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Font typeface="Symbol" panose="05050102010706020507" pitchFamily="18" charset="2"/>
              <a:buChar char=""/>
            </a:pP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Wara Explorer Energy Retention Bag Project</a:t>
            </a:r>
            <a:endParaRPr lang="en-US" sz="19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buFont typeface="Symbol" panose="05050102010706020507" pitchFamily="18" charset="2"/>
              <a:buChar char=""/>
            </a:pP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Wara Clean Cooking Projects – Solar Cookers/Hot Boxes</a:t>
            </a:r>
            <a:endParaRPr lang="en-US" sz="19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buFont typeface="Symbol" panose="05050102010706020507" pitchFamily="18" charset="2"/>
              <a:buChar char=""/>
            </a:pP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Clean Water Heating Project – Water Heater Retrofits</a:t>
            </a:r>
            <a:endParaRPr lang="en-US" sz="19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buFont typeface="Symbol" panose="05050102010706020507" pitchFamily="18" charset="2"/>
              <a:buChar char=""/>
            </a:pPr>
            <a:r>
              <a:rPr lang="en-US" sz="2500" b="1" dirty="0" smtClean="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Product Development Projects</a:t>
            </a:r>
            <a:endParaRPr lang="en-US" sz="19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TextBox 4"/>
          <p:cNvSpPr txBox="1"/>
          <p:nvPr/>
        </p:nvSpPr>
        <p:spPr>
          <a:xfrm>
            <a:off x="0" y="6027003"/>
            <a:ext cx="12192000" cy="830997"/>
          </a:xfrm>
          <a:prstGeom prst="rect">
            <a:avLst/>
          </a:prstGeom>
          <a:noFill/>
        </p:spPr>
        <p:txBody>
          <a:bodyPr wrap="square" rtlCol="0">
            <a:spAutoFit/>
          </a:bodyPr>
          <a:lstStyle/>
          <a:p>
            <a:pPr algn="just"/>
            <a:r>
              <a:rPr lang="en-US" sz="2400" b="1" i="1" dirty="0" smtClean="0"/>
              <a:t>FROM RESEARCH IDEA TO PRODUCT: DIVERSITY, INCLUSION, GENDER, INTERNATIONALISATION/</a:t>
            </a:r>
            <a:r>
              <a:rPr lang="en-US" sz="2400" b="1" i="1" dirty="0" smtClean="0">
                <a:solidFill>
                  <a:srgbClr val="FF0000"/>
                </a:solidFill>
              </a:rPr>
              <a:t>GLOCALISATION/</a:t>
            </a:r>
            <a:r>
              <a:rPr lang="en-US" sz="2400" b="1" i="1" dirty="0" smtClean="0"/>
              <a:t>LOCAL CONTENT DEVELOPMENT</a:t>
            </a:r>
            <a:endParaRPr lang="en-US" sz="2400" b="1" i="1" dirty="0">
              <a:solidFill>
                <a:srgbClr val="FF0000"/>
              </a:solidFill>
            </a:endParaRPr>
          </a:p>
        </p:txBody>
      </p:sp>
    </p:spTree>
    <p:extLst>
      <p:ext uri="{BB962C8B-B14F-4D97-AF65-F5344CB8AC3E}">
        <p14:creationId xmlns:p14="http://schemas.microsoft.com/office/powerpoint/2010/main" val="168654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additive="base">
                                        <p:cTn id="4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0" end="0"/>
                                            </p:txEl>
                                          </p:spTgt>
                                        </p:tgtEl>
                                        <p:attrNameLst>
                                          <p:attrName>style.visibility</p:attrName>
                                        </p:attrNameLst>
                                      </p:cBhvr>
                                      <p:to>
                                        <p:strVal val="visible"/>
                                      </p:to>
                                    </p:set>
                                    <p:anim calcmode="lin" valueType="num">
                                      <p:cBhvr additive="base">
                                        <p:cTn id="6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 end="1"/>
                                            </p:txEl>
                                          </p:spTgt>
                                        </p:tgtEl>
                                        <p:attrNameLst>
                                          <p:attrName>style.visibility</p:attrName>
                                        </p:attrNameLst>
                                      </p:cBhvr>
                                      <p:to>
                                        <p:strVal val="visible"/>
                                      </p:to>
                                    </p:set>
                                    <p:anim calcmode="lin" valueType="num">
                                      <p:cBhvr additive="base">
                                        <p:cTn id="6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marL="342900" marR="0" lvl="0" indent="-342900">
              <a:lnSpc>
                <a:spcPct val="107000"/>
              </a:lnSpc>
              <a:spcBef>
                <a:spcPts val="0"/>
              </a:spcBef>
              <a:spcAft>
                <a:spcPts val="0"/>
              </a:spcAft>
            </a:pPr>
            <a:r>
              <a:rPr lang="en-US"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t/>
            </a:r>
            <a:br>
              <a:rPr lang="en-US" b="1" dirty="0" smtClean="0">
                <a:solidFill>
                  <a:srgbClr val="FF0000"/>
                </a:solidFill>
                <a:effectLst/>
                <a:latin typeface="Open Sans" panose="020B0606030504020204" pitchFamily="34" charset="0"/>
                <a:ea typeface="Times New Roman" panose="02020603050405020304" pitchFamily="18" charset="0"/>
                <a:cs typeface="Times New Roman" panose="02020603050405020304" pitchFamily="18" charset="0"/>
              </a:rPr>
            </a:br>
            <a:r>
              <a:rPr lang="en-US" sz="3600" b="1" dirty="0" smtClean="0">
                <a:effectLst/>
                <a:latin typeface="Arial Black" panose="020B0A04020102020204" pitchFamily="34" charset="0"/>
                <a:ea typeface="Times New Roman" panose="02020603050405020304" pitchFamily="18" charset="0"/>
                <a:cs typeface="Times New Roman" panose="02020603050405020304" pitchFamily="18" charset="0"/>
              </a:rPr>
              <a:t>QUICK SURVEY/FEEDBACK BEFORE WORKSHOP COMMENCEMENT</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6" name="Content Placeholder 5"/>
          <p:cNvSpPr>
            <a:spLocks noGrp="1"/>
          </p:cNvSpPr>
          <p:nvPr>
            <p:ph sz="half" idx="1"/>
          </p:nvPr>
        </p:nvSpPr>
        <p:spPr>
          <a:xfrm>
            <a:off x="0" y="1447800"/>
            <a:ext cx="6019800" cy="5410199"/>
          </a:xfrm>
        </p:spPr>
        <p:txBody>
          <a:bodyPr>
            <a:normAutofit fontScale="92500" lnSpcReduction="20000"/>
          </a:bodyPr>
          <a:lstStyle/>
          <a:p>
            <a:r>
              <a:rPr lang="en-US" dirty="0" smtClean="0"/>
              <a:t>What do we know about  the following as researchers?:</a:t>
            </a:r>
          </a:p>
          <a:p>
            <a:pPr>
              <a:buFont typeface="Wingdings" panose="05000000000000000000" pitchFamily="2" charset="2"/>
              <a:buChar char="ü"/>
            </a:pPr>
            <a:r>
              <a:rPr lang="en-US" dirty="0" smtClean="0"/>
              <a:t>AU 2063</a:t>
            </a:r>
          </a:p>
          <a:p>
            <a:pPr>
              <a:buFont typeface="Wingdings" panose="05000000000000000000" pitchFamily="2" charset="2"/>
              <a:buChar char="ü"/>
            </a:pPr>
            <a:r>
              <a:rPr lang="en-US" dirty="0" smtClean="0"/>
              <a:t>SDGs</a:t>
            </a:r>
          </a:p>
          <a:p>
            <a:pPr>
              <a:buFont typeface="Wingdings" panose="05000000000000000000" pitchFamily="2" charset="2"/>
              <a:buChar char="ü"/>
            </a:pPr>
            <a:r>
              <a:rPr lang="en-US" dirty="0" smtClean="0"/>
              <a:t>Executive Order 5</a:t>
            </a:r>
          </a:p>
          <a:p>
            <a:pPr>
              <a:buFont typeface="Wingdings" panose="05000000000000000000" pitchFamily="2" charset="2"/>
              <a:buChar char="ü"/>
            </a:pPr>
            <a:r>
              <a:rPr lang="en-US" dirty="0" smtClean="0"/>
              <a:t>Clean Energy</a:t>
            </a:r>
          </a:p>
          <a:p>
            <a:pPr>
              <a:buFont typeface="Wingdings" panose="05000000000000000000" pitchFamily="2" charset="2"/>
              <a:buChar char="ü"/>
            </a:pPr>
            <a:r>
              <a:rPr lang="en-US" dirty="0" smtClean="0"/>
              <a:t>Carbon Footprint</a:t>
            </a:r>
          </a:p>
          <a:p>
            <a:pPr>
              <a:buFont typeface="Wingdings" panose="05000000000000000000" pitchFamily="2" charset="2"/>
              <a:buChar char="ü"/>
            </a:pPr>
            <a:r>
              <a:rPr lang="en-US" dirty="0" smtClean="0"/>
              <a:t>Global Warming</a:t>
            </a:r>
          </a:p>
          <a:p>
            <a:pPr>
              <a:buFont typeface="Wingdings" panose="05000000000000000000" pitchFamily="2" charset="2"/>
              <a:buChar char="ü"/>
            </a:pPr>
            <a:r>
              <a:rPr lang="en-US" dirty="0" smtClean="0"/>
              <a:t>Climate Change</a:t>
            </a:r>
          </a:p>
          <a:p>
            <a:pPr>
              <a:buFont typeface="Wingdings" panose="05000000000000000000" pitchFamily="2" charset="2"/>
              <a:buChar char="ü"/>
            </a:pPr>
            <a:r>
              <a:rPr lang="en-US" dirty="0" err="1" smtClean="0"/>
              <a:t>Smartgrid</a:t>
            </a:r>
            <a:endParaRPr lang="en-US" dirty="0" smtClean="0"/>
          </a:p>
          <a:p>
            <a:pPr>
              <a:buFont typeface="Wingdings" panose="05000000000000000000" pitchFamily="2" charset="2"/>
              <a:buChar char="ü"/>
            </a:pPr>
            <a:r>
              <a:rPr lang="en-US" dirty="0" smtClean="0"/>
              <a:t>Distributed Generation</a:t>
            </a:r>
          </a:p>
          <a:p>
            <a:pPr>
              <a:buFont typeface="Wingdings" panose="05000000000000000000" pitchFamily="2" charset="2"/>
              <a:buChar char="ü"/>
            </a:pPr>
            <a:r>
              <a:rPr lang="en-US" dirty="0" smtClean="0"/>
              <a:t>National/Global Energy Challenge</a:t>
            </a:r>
          </a:p>
          <a:p>
            <a:pPr>
              <a:buFont typeface="Wingdings" panose="05000000000000000000" pitchFamily="2" charset="2"/>
              <a:buChar char="ü"/>
            </a:pPr>
            <a:r>
              <a:rPr lang="en-US" dirty="0" smtClean="0"/>
              <a:t>Soft Skill/AIs</a:t>
            </a:r>
            <a:endParaRPr lang="en-US" dirty="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1058393722"/>
              </p:ext>
            </p:extLst>
          </p:nvPr>
        </p:nvGraphicFramePr>
        <p:xfrm>
          <a:off x="6172200" y="1447800"/>
          <a:ext cx="6019800" cy="4978404"/>
        </p:xfrm>
        <a:graphic>
          <a:graphicData uri="http://schemas.openxmlformats.org/drawingml/2006/table">
            <a:tbl>
              <a:tblPr firstRow="1" bandRow="1">
                <a:tableStyleId>{5C22544A-7EE6-4342-B048-85BDC9FD1C3A}</a:tableStyleId>
              </a:tblPr>
              <a:tblGrid>
                <a:gridCol w="1003300"/>
                <a:gridCol w="1003300"/>
                <a:gridCol w="1003300"/>
                <a:gridCol w="1003300"/>
                <a:gridCol w="1003300"/>
                <a:gridCol w="1003300"/>
              </a:tblGrid>
              <a:tr h="414867">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TOTAL</a:t>
                      </a:r>
                      <a:endParaRPr lang="en-US" dirty="0"/>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14867">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9" name="TextBox 8"/>
          <p:cNvSpPr txBox="1"/>
          <p:nvPr/>
        </p:nvSpPr>
        <p:spPr>
          <a:xfrm>
            <a:off x="6400800" y="6488667"/>
            <a:ext cx="5791200" cy="369332"/>
          </a:xfrm>
          <a:prstGeom prst="rect">
            <a:avLst/>
          </a:prstGeom>
          <a:noFill/>
        </p:spPr>
        <p:txBody>
          <a:bodyPr wrap="square" rtlCol="0">
            <a:spAutoFit/>
          </a:bodyPr>
          <a:lstStyle/>
          <a:p>
            <a:r>
              <a:rPr lang="en-US" b="1" dirty="0" smtClean="0">
                <a:solidFill>
                  <a:srgbClr val="C00000"/>
                </a:solidFill>
              </a:rPr>
              <a:t>FROM LEAST (1) TO GREATEST KNOWLEDGE (5) - TICK</a:t>
            </a:r>
            <a:r>
              <a:rPr lang="en-US" dirty="0" smtClean="0"/>
              <a:t> </a:t>
            </a:r>
            <a:endParaRPr lang="en-US" dirty="0"/>
          </a:p>
        </p:txBody>
      </p:sp>
    </p:spTree>
    <p:extLst>
      <p:ext uri="{BB962C8B-B14F-4D97-AF65-F5344CB8AC3E}">
        <p14:creationId xmlns:p14="http://schemas.microsoft.com/office/powerpoint/2010/main" val="140529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anim calcmode="lin" valueType="num">
                                      <p:cBhvr additive="base">
                                        <p:cTn id="4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 calcmode="lin" valueType="num">
                                      <p:cBhvr additive="base">
                                        <p:cTn id="4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5" end="5"/>
                                            </p:txEl>
                                          </p:spTgt>
                                        </p:tgtEl>
                                        <p:attrNameLst>
                                          <p:attrName>style.visibility</p:attrName>
                                        </p:attrNameLst>
                                      </p:cBhvr>
                                      <p:to>
                                        <p:strVal val="visible"/>
                                      </p:to>
                                    </p:set>
                                    <p:anim calcmode="lin" valueType="num">
                                      <p:cBhvr additive="base">
                                        <p:cTn id="5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6" end="6"/>
                                            </p:txEl>
                                          </p:spTgt>
                                        </p:tgtEl>
                                        <p:attrNameLst>
                                          <p:attrName>style.visibility</p:attrName>
                                        </p:attrNameLst>
                                      </p:cBhvr>
                                      <p:to>
                                        <p:strVal val="visible"/>
                                      </p:to>
                                    </p:set>
                                    <p:anim calcmode="lin" valueType="num">
                                      <p:cBhvr additive="base">
                                        <p:cTn id="6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7" end="7"/>
                                            </p:txEl>
                                          </p:spTgt>
                                        </p:tgtEl>
                                        <p:attrNameLst>
                                          <p:attrName>style.visibility</p:attrName>
                                        </p:attrNameLst>
                                      </p:cBhvr>
                                      <p:to>
                                        <p:strVal val="visible"/>
                                      </p:to>
                                    </p:set>
                                    <p:anim calcmode="lin" valueType="num">
                                      <p:cBhvr additive="base">
                                        <p:cTn id="6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xEl>
                                              <p:pRg st="8" end="8"/>
                                            </p:txEl>
                                          </p:spTgt>
                                        </p:tgtEl>
                                        <p:attrNameLst>
                                          <p:attrName>style.visibility</p:attrName>
                                        </p:attrNameLst>
                                      </p:cBhvr>
                                      <p:to>
                                        <p:strVal val="visible"/>
                                      </p:to>
                                    </p:set>
                                    <p:anim calcmode="lin" valueType="num">
                                      <p:cBhvr additive="base">
                                        <p:cTn id="73"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6">
                                            <p:txEl>
                                              <p:pRg st="9" end="9"/>
                                            </p:txEl>
                                          </p:spTgt>
                                        </p:tgtEl>
                                        <p:attrNameLst>
                                          <p:attrName>style.visibility</p:attrName>
                                        </p:attrNameLst>
                                      </p:cBhvr>
                                      <p:to>
                                        <p:strVal val="visible"/>
                                      </p:to>
                                    </p:set>
                                    <p:anim calcmode="lin" valueType="num">
                                      <p:cBhvr additive="base">
                                        <p:cTn id="7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
                                            <p:txEl>
                                              <p:pRg st="10" end="10"/>
                                            </p:txEl>
                                          </p:spTgt>
                                        </p:tgtEl>
                                        <p:attrNameLst>
                                          <p:attrName>style.visibility</p:attrName>
                                        </p:attrNameLst>
                                      </p:cBhvr>
                                      <p:to>
                                        <p:strVal val="visible"/>
                                      </p:to>
                                    </p:set>
                                    <p:anim calcmode="lin" valueType="num">
                                      <p:cBhvr additive="base">
                                        <p:cTn id="85"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6">
                                            <p:txEl>
                                              <p:pRg st="11" end="11"/>
                                            </p:txEl>
                                          </p:spTgt>
                                        </p:tgtEl>
                                        <p:attrNameLst>
                                          <p:attrName>style.visibility</p:attrName>
                                        </p:attrNameLst>
                                      </p:cBhvr>
                                      <p:to>
                                        <p:strVal val="visible"/>
                                      </p:to>
                                    </p:set>
                                    <p:anim calcmode="lin" valueType="num">
                                      <p:cBhvr additive="base">
                                        <p:cTn id="91"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2975"/>
          </a:xfrm>
        </p:spPr>
        <p:txBody>
          <a:bodyPr>
            <a:normAutofit fontScale="90000"/>
          </a:bodyPr>
          <a:lstStyle/>
          <a:p>
            <a:pPr lvl="0" algn="just">
              <a:lnSpc>
                <a:spcPct val="107000"/>
              </a:lnSpc>
              <a:spcBef>
                <a:spcPts val="0"/>
              </a:spcBef>
            </a:pPr>
            <a:r>
              <a:rPr lang="en-US" b="1"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
            </a:r>
            <a:br>
              <a:rPr lang="en-US" b="1"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br>
            <a:r>
              <a:rPr lang="en-US" sz="4900" b="1" dirty="0" smtClean="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FOUNDATIONAL BRIEFS/PEP TALK</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effectLst/>
                <a:latin typeface="Calibri" panose="020F0502020204030204" pitchFamily="34" charset="0"/>
                <a:ea typeface="Calibri" panose="020F0502020204030204" pitchFamily="34" charset="0"/>
                <a:cs typeface="Times New Roman" panose="02020603050405020304" pitchFamily="18" charset="0"/>
              </a:rPr>
            </a:br>
            <a:r>
              <a:rPr lang="en-US" sz="2900" b="1" dirty="0" smtClean="0">
                <a:solidFill>
                  <a:srgbClr val="FF0000"/>
                </a:solidFill>
                <a:latin typeface="Open Sans" panose="020B0606030504020204" pitchFamily="34" charset="0"/>
                <a:ea typeface="Times New Roman" panose="02020603050405020304" pitchFamily="18" charset="0"/>
                <a:cs typeface="Times New Roman" panose="02020603050405020304" pitchFamily="18" charset="0"/>
              </a:rPr>
              <a:t>For </a:t>
            </a:r>
            <a:r>
              <a:rPr lang="en-US" sz="2900" b="1" dirty="0">
                <a:solidFill>
                  <a:srgbClr val="FF0000"/>
                </a:solidFill>
                <a:latin typeface="Open Sans" panose="020B0606030504020204" pitchFamily="34" charset="0"/>
                <a:ea typeface="Times New Roman" panose="02020603050405020304" pitchFamily="18" charset="0"/>
                <a:cs typeface="Times New Roman" panose="02020603050405020304" pitchFamily="18" charset="0"/>
              </a:rPr>
              <a:t>every CED like development in general we’re looking at     </a:t>
            </a:r>
          </a:p>
        </p:txBody>
      </p:sp>
      <p:sp>
        <p:nvSpPr>
          <p:cNvPr id="5" name="Content Placeholder 4"/>
          <p:cNvSpPr>
            <a:spLocks noGrp="1"/>
          </p:cNvSpPr>
          <p:nvPr>
            <p:ph sz="half" idx="1"/>
          </p:nvPr>
        </p:nvSpPr>
        <p:spPr>
          <a:xfrm>
            <a:off x="609600" y="1871662"/>
            <a:ext cx="5181600" cy="4351338"/>
          </a:xfrm>
        </p:spPr>
        <p:txBody>
          <a:bodyPr>
            <a:normAutofit fontScale="92500" lnSpcReduction="10000"/>
          </a:bodyPr>
          <a:lstStyle/>
          <a:p>
            <a:pPr marR="0" indent="-457200" algn="just">
              <a:lnSpc>
                <a:spcPct val="107000"/>
              </a:lnSpc>
              <a:spcBef>
                <a:spcPts val="0"/>
              </a:spcBef>
              <a:spcAft>
                <a:spcPts val="0"/>
              </a:spcAft>
              <a:buFont typeface="Wingdings" panose="05000000000000000000" pitchFamily="2" charset="2"/>
              <a:buChar char="ü"/>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people,</a:t>
            </a:r>
          </a:p>
          <a:p>
            <a:pPr marR="0" indent="-457200" algn="just">
              <a:lnSpc>
                <a:spcPct val="107000"/>
              </a:lnSpc>
              <a:spcBef>
                <a:spcPts val="0"/>
              </a:spcBef>
              <a:spcAft>
                <a:spcPts val="0"/>
              </a:spcAft>
              <a:buFont typeface="Wingdings" panose="05000000000000000000" pitchFamily="2" charset="2"/>
              <a:buChar char="ü"/>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society/environment,</a:t>
            </a:r>
          </a:p>
          <a:p>
            <a:pPr marR="0" indent="-457200" algn="just">
              <a:lnSpc>
                <a:spcPct val="107000"/>
              </a:lnSpc>
              <a:spcBef>
                <a:spcPts val="0"/>
              </a:spcBef>
              <a:spcAft>
                <a:spcPts val="0"/>
              </a:spcAft>
              <a:buFont typeface="Wingdings" panose="05000000000000000000" pitchFamily="2" charset="2"/>
              <a:buChar char="ü"/>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 technology, </a:t>
            </a:r>
          </a:p>
          <a:p>
            <a:pPr marR="0" indent="-457200" algn="just">
              <a:lnSpc>
                <a:spcPct val="107000"/>
              </a:lnSpc>
              <a:spcBef>
                <a:spcPts val="0"/>
              </a:spcBef>
              <a:spcAft>
                <a:spcPts val="0"/>
              </a:spcAft>
              <a:buFont typeface="Wingdings" panose="05000000000000000000" pitchFamily="2" charset="2"/>
              <a:buChar char="ü"/>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technicalities,</a:t>
            </a:r>
          </a:p>
          <a:p>
            <a:pPr marR="0" indent="-457200" algn="just">
              <a:lnSpc>
                <a:spcPct val="107000"/>
              </a:lnSpc>
              <a:spcBef>
                <a:spcPts val="0"/>
              </a:spcBef>
              <a:spcAft>
                <a:spcPts val="0"/>
              </a:spcAft>
              <a:buFont typeface="Wingdings" panose="05000000000000000000" pitchFamily="2" charset="2"/>
              <a:buChar char="ü"/>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 </a:t>
            </a: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economics/finance/fund </a:t>
            </a:r>
            <a:endPar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endParaRPr>
          </a:p>
          <a:p>
            <a:pPr marR="0" indent="-457200" algn="just">
              <a:lnSpc>
                <a:spcPct val="107000"/>
              </a:lnSpc>
              <a:spcBef>
                <a:spcPts val="0"/>
              </a:spcBef>
              <a:spcAft>
                <a:spcPts val="0"/>
              </a:spcAft>
              <a:buFont typeface="Wingdings" panose="05000000000000000000" pitchFamily="2" charset="2"/>
              <a:buChar char="ü"/>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politics, </a:t>
            </a:r>
          </a:p>
          <a:p>
            <a:pPr marR="0" indent="-457200" algn="just">
              <a:lnSpc>
                <a:spcPct val="107000"/>
              </a:lnSpc>
              <a:spcBef>
                <a:spcPts val="0"/>
              </a:spcBef>
              <a:spcAft>
                <a:spcPts val="0"/>
              </a:spcAft>
              <a:buFont typeface="Wingdings" panose="05000000000000000000" pitchFamily="2" charset="2"/>
              <a:buChar char="ü"/>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sustainability; </a:t>
            </a:r>
          </a:p>
          <a:p>
            <a:pPr marR="0" indent="-457200" algn="just">
              <a:lnSpc>
                <a:spcPct val="107000"/>
              </a:lnSpc>
              <a:spcBef>
                <a:spcPts val="0"/>
              </a:spcBef>
              <a:spcAft>
                <a:spcPts val="0"/>
              </a:spcAft>
              <a:buFont typeface="Wingdings" panose="05000000000000000000" pitchFamily="2" charset="2"/>
              <a:buChar char="ü"/>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local content, </a:t>
            </a:r>
          </a:p>
          <a:p>
            <a:pPr marR="0" indent="-457200" algn="just">
              <a:lnSpc>
                <a:spcPct val="107000"/>
              </a:lnSpc>
              <a:spcBef>
                <a:spcPts val="0"/>
              </a:spcBef>
              <a:spcAft>
                <a:spcPts val="0"/>
              </a:spcAft>
              <a:buFont typeface="Wingdings" panose="05000000000000000000" pitchFamily="2" charset="2"/>
              <a:buChar char="ü"/>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domestication, </a:t>
            </a:r>
          </a:p>
          <a:p>
            <a:endParaRPr lang="en-US" dirty="0"/>
          </a:p>
        </p:txBody>
      </p:sp>
      <p:sp>
        <p:nvSpPr>
          <p:cNvPr id="6" name="Content Placeholder 5"/>
          <p:cNvSpPr>
            <a:spLocks noGrp="1"/>
          </p:cNvSpPr>
          <p:nvPr>
            <p:ph sz="half" idx="2"/>
          </p:nvPr>
        </p:nvSpPr>
        <p:spPr>
          <a:xfrm>
            <a:off x="6096000" y="1871662"/>
            <a:ext cx="6019800" cy="4351338"/>
          </a:xfrm>
        </p:spPr>
        <p:txBody>
          <a:bodyPr>
            <a:normAutofit fontScale="92500" lnSpcReduction="10000"/>
          </a:bodyPr>
          <a:lstStyle/>
          <a:p>
            <a:pPr lvl="0" indent="-457200">
              <a:lnSpc>
                <a:spcPct val="107000"/>
              </a:lnSpc>
              <a:spcBef>
                <a:spcPts val="0"/>
              </a:spcBef>
              <a:buFont typeface="Wingdings" panose="05000000000000000000" pitchFamily="2" charset="2"/>
              <a:buChar char="ü"/>
            </a:pPr>
            <a:r>
              <a:rPr lang="en-US" dirty="0" smtClean="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security(availability</a:t>
            </a:r>
            <a:r>
              <a:rPr lang="en-US" dirty="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 affordability, usability, maintainability), </a:t>
            </a:r>
          </a:p>
          <a:p>
            <a:pPr lvl="0" indent="-457200" algn="just">
              <a:lnSpc>
                <a:spcPct val="107000"/>
              </a:lnSpc>
              <a:spcBef>
                <a:spcPts val="0"/>
              </a:spcBef>
              <a:buFont typeface="Wingdings" panose="05000000000000000000" pitchFamily="2" charset="2"/>
              <a:buChar char="ü"/>
            </a:pPr>
            <a:r>
              <a:rPr lang="en-US" dirty="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expansion, </a:t>
            </a:r>
          </a:p>
          <a:p>
            <a:pPr lvl="0" indent="-457200" algn="just">
              <a:lnSpc>
                <a:spcPct val="107000"/>
              </a:lnSpc>
              <a:spcBef>
                <a:spcPts val="0"/>
              </a:spcBef>
              <a:buFont typeface="Wingdings" panose="05000000000000000000" pitchFamily="2" charset="2"/>
              <a:buChar char="ü"/>
            </a:pPr>
            <a:r>
              <a:rPr lang="en-US" dirty="0" smtClean="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Growth, </a:t>
            </a:r>
            <a:endParaRPr lang="en-US" dirty="0">
              <a:solidFill>
                <a:prstClr val="black"/>
              </a:solidFill>
              <a:latin typeface="Open Sans" panose="020B0606030504020204" pitchFamily="34" charset="0"/>
              <a:ea typeface="Times New Roman" panose="02020603050405020304" pitchFamily="18" charset="0"/>
              <a:cs typeface="Times New Roman" panose="02020603050405020304" pitchFamily="18" charset="0"/>
            </a:endParaRPr>
          </a:p>
          <a:p>
            <a:pPr lvl="0" indent="-457200" algn="just">
              <a:lnSpc>
                <a:spcPct val="107000"/>
              </a:lnSpc>
              <a:spcBef>
                <a:spcPts val="0"/>
              </a:spcBef>
              <a:buFont typeface="Wingdings" panose="05000000000000000000" pitchFamily="2" charset="2"/>
              <a:buChar char="ü"/>
            </a:pPr>
            <a:r>
              <a:rPr lang="en-US" dirty="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research, </a:t>
            </a:r>
          </a:p>
          <a:p>
            <a:pPr lvl="0" indent="-457200" algn="just">
              <a:lnSpc>
                <a:spcPct val="107000"/>
              </a:lnSpc>
              <a:spcBef>
                <a:spcPts val="0"/>
              </a:spcBef>
              <a:buFont typeface="Wingdings" panose="05000000000000000000" pitchFamily="2" charset="2"/>
              <a:buChar char="ü"/>
            </a:pPr>
            <a:r>
              <a:rPr lang="en-US" dirty="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industry, </a:t>
            </a:r>
          </a:p>
          <a:p>
            <a:pPr lvl="0" indent="-457200" algn="just">
              <a:lnSpc>
                <a:spcPct val="107000"/>
              </a:lnSpc>
              <a:spcBef>
                <a:spcPts val="0"/>
              </a:spcBef>
              <a:buFont typeface="Wingdings" panose="05000000000000000000" pitchFamily="2" charset="2"/>
              <a:buChar char="ü"/>
            </a:pPr>
            <a:r>
              <a:rPr lang="en-US" dirty="0" err="1">
                <a:solidFill>
                  <a:prstClr val="black"/>
                </a:solidFill>
                <a:latin typeface="Open Sans" panose="020B0606030504020204" pitchFamily="34" charset="0"/>
                <a:ea typeface="Times New Roman" panose="02020603050405020304" pitchFamily="18" charset="0"/>
                <a:cs typeface="Times New Roman" panose="02020603050405020304" pitchFamily="18" charset="0"/>
              </a:rPr>
              <a:t>c</a:t>
            </a:r>
            <a:r>
              <a:rPr lang="en-US" dirty="0" err="1" smtClean="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ommercialisation</a:t>
            </a:r>
            <a:r>
              <a:rPr lang="en-US" dirty="0" smtClean="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 </a:t>
            </a:r>
            <a:endParaRPr lang="en-US" dirty="0">
              <a:solidFill>
                <a:prstClr val="black"/>
              </a:solidFill>
              <a:latin typeface="Open Sans" panose="020B0606030504020204" pitchFamily="34" charset="0"/>
              <a:ea typeface="Times New Roman" panose="02020603050405020304" pitchFamily="18" charset="0"/>
              <a:cs typeface="Times New Roman" panose="02020603050405020304" pitchFamily="18" charset="0"/>
            </a:endParaRPr>
          </a:p>
          <a:p>
            <a:pPr lvl="0" indent="-457200" algn="just">
              <a:lnSpc>
                <a:spcPct val="107000"/>
              </a:lnSpc>
              <a:spcBef>
                <a:spcPts val="0"/>
              </a:spcBef>
              <a:buFont typeface="Wingdings" panose="05000000000000000000" pitchFamily="2" charset="2"/>
              <a:buChar char="ü"/>
            </a:pPr>
            <a:r>
              <a:rPr lang="en-US" dirty="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protection of intellectual properties (patent, brands etc); </a:t>
            </a:r>
          </a:p>
          <a:p>
            <a:pPr lvl="0" indent="-457200" algn="just">
              <a:lnSpc>
                <a:spcPct val="107000"/>
              </a:lnSpc>
              <a:spcBef>
                <a:spcPts val="0"/>
              </a:spcBef>
              <a:buFont typeface="Wingdings" panose="05000000000000000000" pitchFamily="2" charset="2"/>
              <a:buChar char="ü"/>
            </a:pPr>
            <a:r>
              <a:rPr lang="en-US" dirty="0">
                <a:solidFill>
                  <a:prstClr val="black"/>
                </a:solidFill>
                <a:latin typeface="Open Sans" panose="020B0606030504020204" pitchFamily="34" charset="0"/>
                <a:ea typeface="Times New Roman" panose="02020603050405020304" pitchFamily="18" charset="0"/>
                <a:cs typeface="Times New Roman" panose="02020603050405020304" pitchFamily="18" charset="0"/>
              </a:rPr>
              <a:t>products .</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8" name="TextBox 7"/>
          <p:cNvSpPr txBox="1"/>
          <p:nvPr/>
        </p:nvSpPr>
        <p:spPr>
          <a:xfrm>
            <a:off x="6337300" y="6138287"/>
            <a:ext cx="4584700" cy="584775"/>
          </a:xfrm>
          <a:prstGeom prst="rect">
            <a:avLst/>
          </a:prstGeom>
          <a:noFill/>
        </p:spPr>
        <p:txBody>
          <a:bodyPr wrap="square" rtlCol="0">
            <a:spAutoFit/>
          </a:bodyPr>
          <a:lstStyle/>
          <a:p>
            <a:pPr algn="ctr"/>
            <a:r>
              <a:rPr lang="en-US" sz="3200" b="1" dirty="0" smtClean="0">
                <a:solidFill>
                  <a:srgbClr val="C00000"/>
                </a:solidFill>
                <a:latin typeface="Arial Black" panose="020B0A04020102020204" pitchFamily="34" charset="0"/>
              </a:rPr>
              <a:t>EFFICIENCY PES</a:t>
            </a:r>
            <a:endParaRPr lang="en-US" sz="3200" b="1" dirty="0">
              <a:solidFill>
                <a:srgbClr val="C00000"/>
              </a:solidFill>
              <a:latin typeface="Arial Black" panose="020B0A04020102020204" pitchFamily="34" charset="0"/>
            </a:endParaRPr>
          </a:p>
        </p:txBody>
      </p:sp>
    </p:spTree>
    <p:extLst>
      <p:ext uri="{BB962C8B-B14F-4D97-AF65-F5344CB8AC3E}">
        <p14:creationId xmlns:p14="http://schemas.microsoft.com/office/powerpoint/2010/main" val="131851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additive="base">
                                        <p:cTn id="4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 calcmode="lin" valueType="num">
                                      <p:cBhvr additive="base">
                                        <p:cTn id="5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8" end="8"/>
                                            </p:txEl>
                                          </p:spTgt>
                                        </p:tgtEl>
                                        <p:attrNameLst>
                                          <p:attrName>style.visibility</p:attrName>
                                        </p:attrNameLst>
                                      </p:cBhvr>
                                      <p:to>
                                        <p:strVal val="visible"/>
                                      </p:to>
                                    </p:set>
                                    <p:anim calcmode="lin" valueType="num">
                                      <p:cBhvr additive="base">
                                        <p:cTn id="6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0" end="0"/>
                                            </p:txEl>
                                          </p:spTgt>
                                        </p:tgtEl>
                                        <p:attrNameLst>
                                          <p:attrName>style.visibility</p:attrName>
                                        </p:attrNameLst>
                                      </p:cBhvr>
                                      <p:to>
                                        <p:strVal val="visible"/>
                                      </p:to>
                                    </p:set>
                                    <p:anim calcmode="lin" valueType="num">
                                      <p:cBhvr additive="base">
                                        <p:cTn id="6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xEl>
                                              <p:pRg st="1" end="1"/>
                                            </p:txEl>
                                          </p:spTgt>
                                        </p:tgtEl>
                                        <p:attrNameLst>
                                          <p:attrName>style.visibility</p:attrName>
                                        </p:attrNameLst>
                                      </p:cBhvr>
                                      <p:to>
                                        <p:strVal val="visible"/>
                                      </p:to>
                                    </p:set>
                                    <p:anim calcmode="lin" valueType="num">
                                      <p:cBhvr additive="base">
                                        <p:cTn id="7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6">
                                            <p:txEl>
                                              <p:pRg st="2" end="2"/>
                                            </p:txEl>
                                          </p:spTgt>
                                        </p:tgtEl>
                                        <p:attrNameLst>
                                          <p:attrName>style.visibility</p:attrName>
                                        </p:attrNameLst>
                                      </p:cBhvr>
                                      <p:to>
                                        <p:strVal val="visible"/>
                                      </p:to>
                                    </p:set>
                                    <p:anim calcmode="lin" valueType="num">
                                      <p:cBhvr additive="base">
                                        <p:cTn id="7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
                                            <p:txEl>
                                              <p:pRg st="3" end="3"/>
                                            </p:txEl>
                                          </p:spTgt>
                                        </p:tgtEl>
                                        <p:attrNameLst>
                                          <p:attrName>style.visibility</p:attrName>
                                        </p:attrNameLst>
                                      </p:cBhvr>
                                      <p:to>
                                        <p:strVal val="visible"/>
                                      </p:to>
                                    </p:set>
                                    <p:anim calcmode="lin" valueType="num">
                                      <p:cBhvr additive="base">
                                        <p:cTn id="8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6">
                                            <p:txEl>
                                              <p:pRg st="4" end="4"/>
                                            </p:txEl>
                                          </p:spTgt>
                                        </p:tgtEl>
                                        <p:attrNameLst>
                                          <p:attrName>style.visibility</p:attrName>
                                        </p:attrNameLst>
                                      </p:cBhvr>
                                      <p:to>
                                        <p:strVal val="visible"/>
                                      </p:to>
                                    </p:set>
                                    <p:anim calcmode="lin" valueType="num">
                                      <p:cBhvr additive="base">
                                        <p:cTn id="9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6">
                                            <p:txEl>
                                              <p:pRg st="5" end="5"/>
                                            </p:txEl>
                                          </p:spTgt>
                                        </p:tgtEl>
                                        <p:attrNameLst>
                                          <p:attrName>style.visibility</p:attrName>
                                        </p:attrNameLst>
                                      </p:cBhvr>
                                      <p:to>
                                        <p:strVal val="visible"/>
                                      </p:to>
                                    </p:set>
                                    <p:anim calcmode="lin" valueType="num">
                                      <p:cBhvr additive="base">
                                        <p:cTn id="9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6">
                                            <p:txEl>
                                              <p:pRg st="6" end="6"/>
                                            </p:txEl>
                                          </p:spTgt>
                                        </p:tgtEl>
                                        <p:attrNameLst>
                                          <p:attrName>style.visibility</p:attrName>
                                        </p:attrNameLst>
                                      </p:cBhvr>
                                      <p:to>
                                        <p:strVal val="visible"/>
                                      </p:to>
                                    </p:set>
                                    <p:anim calcmode="lin" valueType="num">
                                      <p:cBhvr additive="base">
                                        <p:cTn id="10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6">
                                            <p:txEl>
                                              <p:pRg st="7" end="7"/>
                                            </p:txEl>
                                          </p:spTgt>
                                        </p:tgtEl>
                                        <p:attrNameLst>
                                          <p:attrName>style.visibility</p:attrName>
                                        </p:attrNameLst>
                                      </p:cBhvr>
                                      <p:to>
                                        <p:strVal val="visible"/>
                                      </p:to>
                                    </p:set>
                                    <p:anim calcmode="lin" valueType="num">
                                      <p:cBhvr additive="base">
                                        <p:cTn id="10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8"/>
                                        </p:tgtEl>
                                        <p:attrNameLst>
                                          <p:attrName>style.visibility</p:attrName>
                                        </p:attrNameLst>
                                      </p:cBhvr>
                                      <p:to>
                                        <p:strVal val="visible"/>
                                      </p:to>
                                    </p:set>
                                    <p:anim calcmode="lin" valueType="num">
                                      <p:cBhvr additive="base">
                                        <p:cTn id="115" dur="500" fill="hold"/>
                                        <p:tgtEl>
                                          <p:spTgt spid="8"/>
                                        </p:tgtEl>
                                        <p:attrNameLst>
                                          <p:attrName>ppt_x</p:attrName>
                                        </p:attrNameLst>
                                      </p:cBhvr>
                                      <p:tavLst>
                                        <p:tav tm="0">
                                          <p:val>
                                            <p:strVal val="#ppt_x"/>
                                          </p:val>
                                        </p:tav>
                                        <p:tav tm="100000">
                                          <p:val>
                                            <p:strVal val="#ppt_x"/>
                                          </p:val>
                                        </p:tav>
                                      </p:tavLst>
                                    </p:anim>
                                    <p:anim calcmode="lin" valueType="num">
                                      <p:cBhvr additive="base">
                                        <p:cTn id="1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6" grpId="0" build="p"/>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
            <a:ext cx="12192000" cy="927100"/>
          </a:xfrm>
        </p:spPr>
        <p:txBody>
          <a:bodyPr/>
          <a:lstStyle/>
          <a:p>
            <a:r>
              <a:rPr lang="en-US" b="1" dirty="0">
                <a:solidFill>
                  <a:srgbClr val="333333"/>
                </a:solidFill>
                <a:latin typeface="Open Sans" panose="020B0606030504020204" pitchFamily="34" charset="0"/>
                <a:ea typeface="Times New Roman" panose="02020603050405020304" pitchFamily="18" charset="0"/>
                <a:cs typeface="Times New Roman" panose="02020603050405020304" pitchFamily="18" charset="0"/>
              </a:rPr>
              <a:t>FOUNDATIONAL BRIEFS/PEP TALK</a:t>
            </a:r>
            <a:endParaRPr lang="en-US" dirty="0"/>
          </a:p>
        </p:txBody>
      </p:sp>
      <p:sp>
        <p:nvSpPr>
          <p:cNvPr id="6" name="Content Placeholder 5"/>
          <p:cNvSpPr>
            <a:spLocks noGrp="1"/>
          </p:cNvSpPr>
          <p:nvPr>
            <p:ph idx="1"/>
          </p:nvPr>
        </p:nvSpPr>
        <p:spPr>
          <a:xfrm>
            <a:off x="0" y="927101"/>
            <a:ext cx="12192000" cy="3770312"/>
          </a:xfrm>
        </p:spPr>
        <p:txBody>
          <a:bodyPr/>
          <a:lstStyle/>
          <a:p>
            <a:pPr marL="0" marR="0" algn="just">
              <a:lnSpc>
                <a:spcPct val="107000"/>
              </a:lnSpc>
              <a:spcBef>
                <a:spcPts val="0"/>
              </a:spcBef>
              <a:spcAft>
                <a:spcPts val="0"/>
              </a:spcAft>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Research must translate to products; products should be solving industrial/sectoral challenges, Incomes, fame/citation and commendations.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200" dirty="0" smtClean="0">
                <a:effectLst/>
                <a:latin typeface="Open Sans" panose="020B0606030504020204" pitchFamily="34" charset="0"/>
                <a:ea typeface="Times New Roman" panose="02020603050405020304" pitchFamily="18" charset="0"/>
                <a:cs typeface="Times New Roman" panose="02020603050405020304" pitchFamily="18" charset="0"/>
              </a:rPr>
              <a:t>Also we must contemplate development and deployment for acceptability and validation, Pilot community/sectoral projects are key.</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7" name="TextBox 6"/>
          <p:cNvSpPr txBox="1"/>
          <p:nvPr/>
        </p:nvSpPr>
        <p:spPr>
          <a:xfrm>
            <a:off x="520700" y="5156200"/>
            <a:ext cx="5308600" cy="1569660"/>
          </a:xfrm>
          <a:prstGeom prst="rect">
            <a:avLst/>
          </a:prstGeom>
          <a:noFill/>
        </p:spPr>
        <p:txBody>
          <a:bodyPr wrap="square" rtlCol="0">
            <a:spAutoFit/>
          </a:bodyPr>
          <a:lstStyle/>
          <a:p>
            <a:pPr marL="285750" indent="-285750">
              <a:buFont typeface="Wingdings" panose="05000000000000000000" pitchFamily="2" charset="2"/>
              <a:buChar char="§"/>
            </a:pPr>
            <a:r>
              <a:rPr lang="en-US" sz="3200" b="1" dirty="0" smtClean="0">
                <a:solidFill>
                  <a:srgbClr val="C00000"/>
                </a:solidFill>
              </a:rPr>
              <a:t>INDUSTRIAL</a:t>
            </a:r>
          </a:p>
          <a:p>
            <a:pPr marL="285750" indent="-285750">
              <a:buFont typeface="Wingdings" panose="05000000000000000000" pitchFamily="2" charset="2"/>
              <a:buChar char="§"/>
            </a:pPr>
            <a:r>
              <a:rPr lang="en-US" sz="3200" b="1" dirty="0" smtClean="0">
                <a:solidFill>
                  <a:srgbClr val="C00000"/>
                </a:solidFill>
              </a:rPr>
              <a:t>COMMERCIAL</a:t>
            </a:r>
          </a:p>
          <a:p>
            <a:pPr marL="285750" indent="-285750">
              <a:buFont typeface="Wingdings" panose="05000000000000000000" pitchFamily="2" charset="2"/>
              <a:buChar char="§"/>
            </a:pPr>
            <a:r>
              <a:rPr lang="en-US" sz="3200" b="1" dirty="0" smtClean="0">
                <a:solidFill>
                  <a:srgbClr val="C00000"/>
                </a:solidFill>
              </a:rPr>
              <a:t>DOMESTIC</a:t>
            </a:r>
            <a:endParaRPr lang="en-US" sz="3200" b="1" dirty="0">
              <a:solidFill>
                <a:srgbClr val="C00000"/>
              </a:solidFill>
            </a:endParaRPr>
          </a:p>
        </p:txBody>
      </p:sp>
      <p:sp>
        <p:nvSpPr>
          <p:cNvPr id="8" name="TextBox 7"/>
          <p:cNvSpPr txBox="1"/>
          <p:nvPr/>
        </p:nvSpPr>
        <p:spPr>
          <a:xfrm>
            <a:off x="6299200" y="4011613"/>
            <a:ext cx="5054600" cy="2677656"/>
          </a:xfrm>
          <a:prstGeom prst="rect">
            <a:avLst/>
          </a:prstGeom>
          <a:noFill/>
        </p:spPr>
        <p:txBody>
          <a:bodyPr wrap="square" rtlCol="0">
            <a:spAutoFit/>
          </a:bodyPr>
          <a:lstStyle/>
          <a:p>
            <a:pPr marL="285750" indent="-285750">
              <a:buFont typeface="Wingdings" panose="05000000000000000000" pitchFamily="2" charset="2"/>
              <a:buChar char="§"/>
            </a:pPr>
            <a:r>
              <a:rPr lang="en-US" sz="2400" b="1" dirty="0" smtClean="0">
                <a:solidFill>
                  <a:srgbClr val="C00000"/>
                </a:solidFill>
              </a:rPr>
              <a:t>HEALTH</a:t>
            </a:r>
          </a:p>
          <a:p>
            <a:pPr marL="285750" indent="-285750">
              <a:buFont typeface="Wingdings" panose="05000000000000000000" pitchFamily="2" charset="2"/>
              <a:buChar char="§"/>
            </a:pPr>
            <a:r>
              <a:rPr lang="en-US" sz="2400" b="1" dirty="0" smtClean="0">
                <a:solidFill>
                  <a:srgbClr val="C00000"/>
                </a:solidFill>
              </a:rPr>
              <a:t>POWER</a:t>
            </a:r>
          </a:p>
          <a:p>
            <a:pPr marL="285750" indent="-285750">
              <a:buFont typeface="Wingdings" panose="05000000000000000000" pitchFamily="2" charset="2"/>
              <a:buChar char="§"/>
            </a:pPr>
            <a:r>
              <a:rPr lang="en-US" sz="2400" b="1" dirty="0" smtClean="0">
                <a:solidFill>
                  <a:srgbClr val="C00000"/>
                </a:solidFill>
              </a:rPr>
              <a:t>TRANSPORTATION(AVIATION/RAIL/ROAD/SEA)</a:t>
            </a:r>
          </a:p>
          <a:p>
            <a:pPr marL="285750" indent="-285750">
              <a:buFont typeface="Wingdings" panose="05000000000000000000" pitchFamily="2" charset="2"/>
              <a:buChar char="§"/>
            </a:pPr>
            <a:r>
              <a:rPr lang="en-US" sz="2400" b="1" dirty="0" smtClean="0">
                <a:solidFill>
                  <a:srgbClr val="C00000"/>
                </a:solidFill>
              </a:rPr>
              <a:t>EDUCATION</a:t>
            </a:r>
          </a:p>
          <a:p>
            <a:pPr marL="285750" indent="-285750">
              <a:buFont typeface="Wingdings" panose="05000000000000000000" pitchFamily="2" charset="2"/>
              <a:buChar char="§"/>
            </a:pPr>
            <a:r>
              <a:rPr lang="en-US" sz="2400" b="1" dirty="0" smtClean="0">
                <a:solidFill>
                  <a:srgbClr val="C00000"/>
                </a:solidFill>
              </a:rPr>
              <a:t>MANUFACTRING</a:t>
            </a:r>
          </a:p>
          <a:p>
            <a:pPr marL="285750" indent="-285750">
              <a:buFont typeface="Wingdings" panose="05000000000000000000" pitchFamily="2" charset="2"/>
              <a:buChar char="§"/>
            </a:pPr>
            <a:r>
              <a:rPr lang="en-US" sz="2400" b="1" dirty="0" smtClean="0">
                <a:solidFill>
                  <a:srgbClr val="C00000"/>
                </a:solidFill>
              </a:rPr>
              <a:t>ICT</a:t>
            </a:r>
            <a:endParaRPr lang="en-US" sz="2400" b="1" dirty="0">
              <a:solidFill>
                <a:srgbClr val="C00000"/>
              </a:solidFill>
            </a:endParaRPr>
          </a:p>
        </p:txBody>
      </p:sp>
    </p:spTree>
    <p:extLst>
      <p:ext uri="{BB962C8B-B14F-4D97-AF65-F5344CB8AC3E}">
        <p14:creationId xmlns:p14="http://schemas.microsoft.com/office/powerpoint/2010/main" val="243185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139700"/>
            <a:ext cx="11315700" cy="1325563"/>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900" b="1" dirty="0" smtClean="0"/>
              <a:t>PERSONAL CASE STUDIES - WHAT SECTORS &amp; WHAT TECH?</a:t>
            </a:r>
            <a:br>
              <a:rPr lang="en-US" sz="4900" b="1" dirty="0" smtClean="0"/>
            </a:br>
            <a:r>
              <a:rPr lang="en-US" sz="4900" b="1" dirty="0" smtClean="0"/>
              <a:t/>
            </a:r>
            <a:br>
              <a:rPr lang="en-US" sz="4900" b="1" dirty="0" smtClean="0"/>
            </a:br>
            <a:r>
              <a:rPr lang="en-US" dirty="0" smtClean="0"/>
              <a:t/>
            </a:r>
            <a:br>
              <a:rPr lang="en-US" dirty="0" smtClean="0"/>
            </a:br>
            <a:r>
              <a:rPr lang="en-US" dirty="0" smtClean="0"/>
              <a:t> </a:t>
            </a:r>
            <a:endParaRPr lang="en-US" dirty="0"/>
          </a:p>
        </p:txBody>
      </p:sp>
      <p:sp>
        <p:nvSpPr>
          <p:cNvPr id="3" name="Content Placeholder 2"/>
          <p:cNvSpPr>
            <a:spLocks noGrp="1"/>
          </p:cNvSpPr>
          <p:nvPr>
            <p:ph sz="half" idx="1"/>
          </p:nvPr>
        </p:nvSpPr>
        <p:spPr>
          <a:xfrm>
            <a:off x="330200" y="1762124"/>
            <a:ext cx="5486400" cy="4664075"/>
          </a:xfrm>
        </p:spPr>
        <p:txBody>
          <a:bodyPr>
            <a:normAutofit fontScale="92500" lnSpcReduction="10000"/>
          </a:bodyPr>
          <a:lstStyle/>
          <a:p>
            <a:pPr algn="just">
              <a:lnSpc>
                <a:spcPct val="150000"/>
              </a:lnSpc>
            </a:pPr>
            <a:r>
              <a:rPr lang="en-US" dirty="0" smtClean="0"/>
              <a:t>LIGHT UP ISALU &amp; ENVIRON PROJECT OGUN STATE</a:t>
            </a:r>
          </a:p>
          <a:p>
            <a:pPr algn="just">
              <a:lnSpc>
                <a:spcPct val="150000"/>
              </a:lnSpc>
            </a:pPr>
            <a:r>
              <a:rPr lang="en-US" dirty="0" smtClean="0"/>
              <a:t>CAMPUS CLEAN ENERGY INITIATIVES </a:t>
            </a:r>
          </a:p>
          <a:p>
            <a:pPr algn="just">
              <a:lnSpc>
                <a:spcPct val="150000"/>
              </a:lnSpc>
            </a:pPr>
            <a:r>
              <a:rPr lang="en-US" dirty="0" smtClean="0"/>
              <a:t>AGOR OLOGUN JA AND IDODO COMMUNITY PROJECTS (ABUAD DOUBLE LIGHT &amp; ABUAD PRECIOUS STAR LIGHT PROJECT)</a:t>
            </a:r>
          </a:p>
        </p:txBody>
      </p:sp>
      <p:sp>
        <p:nvSpPr>
          <p:cNvPr id="4" name="Content Placeholder 3"/>
          <p:cNvSpPr>
            <a:spLocks noGrp="1"/>
          </p:cNvSpPr>
          <p:nvPr>
            <p:ph sz="half" idx="2"/>
          </p:nvPr>
        </p:nvSpPr>
        <p:spPr>
          <a:xfrm>
            <a:off x="6184900" y="1762124"/>
            <a:ext cx="5575300" cy="4600575"/>
          </a:xfrm>
        </p:spPr>
        <p:txBody>
          <a:bodyPr>
            <a:normAutofit fontScale="92500" lnSpcReduction="10000"/>
          </a:bodyPr>
          <a:lstStyle/>
          <a:p>
            <a:pPr algn="just">
              <a:lnSpc>
                <a:spcPct val="150000"/>
              </a:lnSpc>
            </a:pPr>
            <a:r>
              <a:rPr lang="en-US" dirty="0"/>
              <a:t>WARA EXPLORER ENERGY RETENTION BAG PROJECT</a:t>
            </a:r>
          </a:p>
          <a:p>
            <a:pPr algn="just">
              <a:lnSpc>
                <a:spcPct val="150000"/>
              </a:lnSpc>
            </a:pPr>
            <a:r>
              <a:rPr lang="en-US" dirty="0"/>
              <a:t>WARA CLEAN COOKING PROJECTS – SOLAR COOKERS/HOT BOXES</a:t>
            </a:r>
          </a:p>
          <a:p>
            <a:pPr algn="just">
              <a:lnSpc>
                <a:spcPct val="150000"/>
              </a:lnSpc>
            </a:pPr>
            <a:r>
              <a:rPr lang="en-US" dirty="0"/>
              <a:t>CLEAN WATER HEATING PROJECT – WATER HEATER RETROFITS</a:t>
            </a:r>
          </a:p>
          <a:p>
            <a:pPr algn="just">
              <a:lnSpc>
                <a:spcPct val="150000"/>
              </a:lnSpc>
            </a:pPr>
            <a:r>
              <a:rPr lang="en-US" dirty="0"/>
              <a:t>PRODUCT DEVELOPMENT PROJECTS</a:t>
            </a:r>
          </a:p>
          <a:p>
            <a:endParaRPr lang="en-US" dirty="0"/>
          </a:p>
          <a:p>
            <a:endParaRPr lang="en-US" dirty="0"/>
          </a:p>
        </p:txBody>
      </p:sp>
    </p:spTree>
    <p:extLst>
      <p:ext uri="{BB962C8B-B14F-4D97-AF65-F5344CB8AC3E}">
        <p14:creationId xmlns:p14="http://schemas.microsoft.com/office/powerpoint/2010/main" val="325113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additive="base">
                                        <p:cTn id="4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1306</TotalTime>
  <Words>3024</Words>
  <Application>Microsoft Office PowerPoint</Application>
  <PresentationFormat>Widescreen</PresentationFormat>
  <Paragraphs>432</Paragraphs>
  <Slides>46</Slides>
  <Notes>0</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46</vt:i4>
      </vt:variant>
    </vt:vector>
  </HeadingPairs>
  <TitlesOfParts>
    <vt:vector size="57" baseType="lpstr">
      <vt:lpstr>Arial</vt:lpstr>
      <vt:lpstr>Arial Black</vt:lpstr>
      <vt:lpstr>Calibri</vt:lpstr>
      <vt:lpstr>Calibri Light</vt:lpstr>
      <vt:lpstr>Open Sans</vt:lpstr>
      <vt:lpstr>Symbol</vt:lpstr>
      <vt:lpstr>Times New Roman</vt:lpstr>
      <vt:lpstr>ubuntulight</vt:lpstr>
      <vt:lpstr>Verdana</vt:lpstr>
      <vt:lpstr>Wingdings</vt:lpstr>
      <vt:lpstr>Office Theme</vt:lpstr>
      <vt:lpstr>AI4CE WORKSHOP</vt:lpstr>
      <vt:lpstr>   AI FOR CLEAN ENERGY DEVELOPMENT AND DEPLOYMENT</vt:lpstr>
      <vt:lpstr>WORKSHOP PRESENTATION SUMMARY</vt:lpstr>
      <vt:lpstr>WORKSHOP PRESENTATION SUMMARY</vt:lpstr>
      <vt:lpstr>WORKSHOP PRESENTATION SUMMARY – CASE STUDIES</vt:lpstr>
      <vt:lpstr> QUICK SURVEY/FEEDBACK BEFORE WORKSHOP COMMENCEMENT </vt:lpstr>
      <vt:lpstr> FOUNDATIONAL BRIEFS/PEP TALK For every CED like development in general we’re looking at     </vt:lpstr>
      <vt:lpstr>FOUNDATIONAL BRIEFS/PEP TALK</vt:lpstr>
      <vt:lpstr>    PERSONAL CASE STUDIES - WHAT SECTORS &amp; WHAT TECH?    </vt:lpstr>
      <vt:lpstr>FOUNDATIONAL BRIEFS/PEP TALK</vt:lpstr>
      <vt:lpstr>FOUNDATIONAL BRIEFS/PEP TALK</vt:lpstr>
      <vt:lpstr>FOUNDATIONAL BRIEFS/PEP TALK</vt:lpstr>
      <vt:lpstr> FEW ISSUES TODAY/PROJECTS </vt:lpstr>
      <vt:lpstr> NOTABLE QUOTES AS WE PROGRESS </vt:lpstr>
      <vt:lpstr> WHY DO WE NEED TO DEVELOP CLEAN ENERGY? </vt:lpstr>
      <vt:lpstr>BENEFITS/OUTCOMES CLEAN ENERGY TECHNOLOGY FOR DEVELOPMENT</vt:lpstr>
      <vt:lpstr>WOULD BE TARGET  (PILOT)PROJECTS</vt:lpstr>
      <vt:lpstr>KEY PERFORMANCE INDICATORS (KPIs)</vt:lpstr>
      <vt:lpstr>HOW CAN AI FACILITATE CLEAN ENERGY DEVELOPMENT as a paradigm shift?</vt:lpstr>
      <vt:lpstr>TYPES OF AI AT A GLANCE</vt:lpstr>
      <vt:lpstr>AI AT A GLANCE – WHAT IS AI?</vt:lpstr>
      <vt:lpstr>HOW CAN AI FACILITATE CLEAN ENERGY DEVELOPMENT as a paradigm shift? – Power Sector</vt:lpstr>
      <vt:lpstr>HOW CAN AI FACILITATE CLEAN ENERGY DEVELOPMENT as a paradigm shift? – Power Sector</vt:lpstr>
      <vt:lpstr> WHERE/HOW DO WE DEPLOY THE CLEAN TECH? </vt:lpstr>
      <vt:lpstr> PROGRESS SURVEY 1/FEEDBACK  - sector survey </vt:lpstr>
      <vt:lpstr> GROUP ACTIVITY 1: IDEA GENERATION – NANO TECHNOLOGIES/INNOVATIONS &amp; ENERGY </vt:lpstr>
      <vt:lpstr> GROUP ACTIVITY 1: IDEA GENERATION – NANO TECHNOLOGIES/INNOVATIONS &amp; ENERGY </vt:lpstr>
      <vt:lpstr> ENERGY  SOURCES  </vt:lpstr>
      <vt:lpstr> ENERGY  CONVERSION  </vt:lpstr>
      <vt:lpstr> ENERGY DISTRIBUTION  </vt:lpstr>
      <vt:lpstr>  ENERGY STORAGE </vt:lpstr>
      <vt:lpstr> ENERGY USAGE </vt:lpstr>
      <vt:lpstr> APPLICATION OF CLEAN ENERGY IN THE 21ST CENTURY &amp; AI </vt:lpstr>
      <vt:lpstr> WHAT’S AI &amp; IT’S ROLE ENERGY TRANSITION </vt:lpstr>
      <vt:lpstr> APPLICATION OF CLEAN ENERGY IN THE 21ST CENTURY - How can AI Help? </vt:lpstr>
      <vt:lpstr> APPLICATION OF CLEAN ENERGY IN THE 21ST CENTURY - THOTS </vt:lpstr>
      <vt:lpstr> AI IN THE POWER INDUSTRY </vt:lpstr>
      <vt:lpstr> AI IN THE POWER INDUSTRY </vt:lpstr>
      <vt:lpstr> AI IN THE POWER INDUSTRY </vt:lpstr>
      <vt:lpstr> AI IN THE POWER INDUSTRY - AI algorithms can assist energy companies ? </vt:lpstr>
      <vt:lpstr> AI IN THE POWER INDUSTRY - AI &amp; Fossil Fuels? </vt:lpstr>
      <vt:lpstr> AI IN THE POWER INDUSTRY – Final word </vt:lpstr>
      <vt:lpstr>GROUP ACTIVITY 2:IDEA GENERATION 2 – PROPOSALS/RESEARCH</vt:lpstr>
      <vt:lpstr>Q &amp; A/DISCUSSION</vt:lpstr>
      <vt:lpstr>  PROGRESS SURVEY 2/FINAL SURVEY/FEEDBACK AT CLOSE OF PRESENTATION –RATE YOUR FACILITATOR  </vt:lpstr>
      <vt:lpstr>FINAL WORD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87</cp:revision>
  <dcterms:created xsi:type="dcterms:W3CDTF">2020-09-23T19:51:51Z</dcterms:created>
  <dcterms:modified xsi:type="dcterms:W3CDTF">2020-09-27T19:35:54Z</dcterms:modified>
</cp:coreProperties>
</file>